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wdp" ContentType="image/vnd.ms-photo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2" r:id="rId2"/>
    <p:sldId id="257" r:id="rId3"/>
    <p:sldId id="258" r:id="rId4"/>
    <p:sldId id="261" r:id="rId5"/>
    <p:sldId id="260" r:id="rId6"/>
    <p:sldId id="262" r:id="rId7"/>
    <p:sldId id="263" r:id="rId8"/>
    <p:sldId id="265" r:id="rId9"/>
    <p:sldId id="264" r:id="rId10"/>
    <p:sldId id="267" r:id="rId11"/>
    <p:sldId id="268" r:id="rId12"/>
    <p:sldId id="269" r:id="rId13"/>
    <p:sldId id="270" r:id="rId14"/>
    <p:sldId id="271" r:id="rId15"/>
    <p:sldId id="272" r:id="rId16"/>
    <p:sldId id="274" r:id="rId17"/>
    <p:sldId id="275" r:id="rId18"/>
    <p:sldId id="276" r:id="rId19"/>
    <p:sldId id="277" r:id="rId20"/>
    <p:sldId id="278" r:id="rId21"/>
    <p:sldId id="283" r:id="rId22"/>
    <p:sldId id="284" r:id="rId23"/>
    <p:sldId id="285" r:id="rId24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554" autoAdjust="0"/>
  </p:normalViewPr>
  <p:slideViewPr>
    <p:cSldViewPr snapToGrid="0" snapToObjects="1">
      <p:cViewPr>
        <p:scale>
          <a:sx n="134" d="100"/>
          <a:sy n="134" d="100"/>
        </p:scale>
        <p:origin x="-80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F515A-5137-474A-A689-72569040EEC6}" type="datetimeFigureOut">
              <a:rPr lang="fr-FR" smtClean="0"/>
              <a:t>28/11/13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A22DE-1DE9-314E-A4AA-26E9B49E39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3920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F515A-5137-474A-A689-72569040EEC6}" type="datetimeFigureOut">
              <a:rPr lang="fr-FR" smtClean="0"/>
              <a:t>28/11/13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A22DE-1DE9-314E-A4AA-26E9B49E39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4412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F515A-5137-474A-A689-72569040EEC6}" type="datetimeFigureOut">
              <a:rPr lang="fr-FR" smtClean="0"/>
              <a:t>28/11/13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A22DE-1DE9-314E-A4AA-26E9B49E39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5966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F515A-5137-474A-A689-72569040EEC6}" type="datetimeFigureOut">
              <a:rPr lang="fr-FR" smtClean="0"/>
              <a:t>28/11/13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A22DE-1DE9-314E-A4AA-26E9B49E39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3716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F515A-5137-474A-A689-72569040EEC6}" type="datetimeFigureOut">
              <a:rPr lang="fr-FR" smtClean="0"/>
              <a:t>28/11/13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A22DE-1DE9-314E-A4AA-26E9B49E39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7234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F515A-5137-474A-A689-72569040EEC6}" type="datetimeFigureOut">
              <a:rPr lang="fr-FR" smtClean="0"/>
              <a:t>28/11/13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A22DE-1DE9-314E-A4AA-26E9B49E39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4698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F515A-5137-474A-A689-72569040EEC6}" type="datetimeFigureOut">
              <a:rPr lang="fr-FR" smtClean="0"/>
              <a:t>28/11/13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A22DE-1DE9-314E-A4AA-26E9B49E39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8358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F515A-5137-474A-A689-72569040EEC6}" type="datetimeFigureOut">
              <a:rPr lang="fr-FR" smtClean="0"/>
              <a:t>28/11/13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A22DE-1DE9-314E-A4AA-26E9B49E39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8067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F515A-5137-474A-A689-72569040EEC6}" type="datetimeFigureOut">
              <a:rPr lang="fr-FR" smtClean="0"/>
              <a:t>28/11/13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A22DE-1DE9-314E-A4AA-26E9B49E39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426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F515A-5137-474A-A689-72569040EEC6}" type="datetimeFigureOut">
              <a:rPr lang="fr-FR" smtClean="0"/>
              <a:t>28/11/13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A22DE-1DE9-314E-A4AA-26E9B49E39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9312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F515A-5137-474A-A689-72569040EEC6}" type="datetimeFigureOut">
              <a:rPr lang="fr-FR" smtClean="0"/>
              <a:t>28/11/13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A22DE-1DE9-314E-A4AA-26E9B49E39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5109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F515A-5137-474A-A689-72569040EEC6}" type="datetimeFigureOut">
              <a:rPr lang="fr-FR" smtClean="0"/>
              <a:t>28/11/13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A22DE-1DE9-314E-A4AA-26E9B49E39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3575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2777" y="1306404"/>
            <a:ext cx="8606117" cy="452596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endParaRPr lang="fr-FR" sz="3500" dirty="0" smtClean="0">
              <a:latin typeface="Impact"/>
              <a:cs typeface="Impact"/>
            </a:endParaRPr>
          </a:p>
          <a:p>
            <a:pPr marL="0" indent="0" algn="ctr">
              <a:buNone/>
            </a:pPr>
            <a:endParaRPr lang="fr-FR" sz="3500" dirty="0">
              <a:latin typeface="Impact"/>
              <a:cs typeface="Impact"/>
            </a:endParaRPr>
          </a:p>
          <a:p>
            <a:pPr marL="0" indent="0" algn="ctr">
              <a:buNone/>
            </a:pPr>
            <a:endParaRPr lang="fr-FR" sz="3500" dirty="0" smtClean="0">
              <a:latin typeface="Impact"/>
              <a:cs typeface="Impact"/>
            </a:endParaRPr>
          </a:p>
          <a:p>
            <a:pPr marL="0" indent="0" algn="ctr">
              <a:buNone/>
            </a:pPr>
            <a:endParaRPr lang="fr-FR" sz="3500" dirty="0">
              <a:latin typeface="Impact"/>
              <a:cs typeface="Impact"/>
            </a:endParaRPr>
          </a:p>
          <a:p>
            <a:pPr marL="0" indent="0" algn="ctr">
              <a:buNone/>
            </a:pPr>
            <a:endParaRPr lang="fr-FR" sz="3500" dirty="0" smtClean="0">
              <a:latin typeface="Impact"/>
              <a:cs typeface="Impact"/>
            </a:endParaRPr>
          </a:p>
          <a:p>
            <a:pPr marL="0" indent="0" algn="ctr">
              <a:buNone/>
            </a:pPr>
            <a:endParaRPr lang="fr-FR" sz="3500" dirty="0">
              <a:latin typeface="Impact"/>
              <a:cs typeface="Impact"/>
            </a:endParaRPr>
          </a:p>
          <a:p>
            <a:pPr marL="0" indent="0" algn="ctr">
              <a:buNone/>
            </a:pPr>
            <a:endParaRPr lang="fr-FR" sz="4400" dirty="0" smtClean="0">
              <a:latin typeface="Impact"/>
              <a:cs typeface="Impact"/>
            </a:endParaRPr>
          </a:p>
          <a:p>
            <a:pPr marL="0" indent="0" algn="ctr">
              <a:buNone/>
            </a:pPr>
            <a:r>
              <a:rPr lang="fr-FR" sz="14400" b="1" dirty="0" smtClean="0">
                <a:latin typeface="+mj-lt"/>
                <a:cs typeface="Impact"/>
              </a:rPr>
              <a:t>LA CARTE DE FRANCE DE LA</a:t>
            </a:r>
            <a:br>
              <a:rPr lang="fr-FR" sz="14400" b="1" dirty="0" smtClean="0">
                <a:latin typeface="+mj-lt"/>
                <a:cs typeface="Impact"/>
              </a:rPr>
            </a:br>
            <a:r>
              <a:rPr lang="fr-FR" sz="14400" b="1" dirty="0" smtClean="0">
                <a:latin typeface="+mj-lt"/>
                <a:cs typeface="Impact"/>
              </a:rPr>
              <a:t>HAUTE FIDÉLITÉ FRANÇAISE</a:t>
            </a:r>
          </a:p>
          <a:p>
            <a:pPr marL="0" indent="0" algn="ctr">
              <a:buNone/>
            </a:pPr>
            <a:endParaRPr lang="fr-FR" sz="4400" dirty="0">
              <a:latin typeface="Impact"/>
              <a:cs typeface="Impact"/>
            </a:endParaRPr>
          </a:p>
          <a:p>
            <a:pPr marL="0" indent="0" algn="ctr">
              <a:buNone/>
            </a:pPr>
            <a:endParaRPr lang="fr-FR" sz="4400" dirty="0" smtClean="0">
              <a:latin typeface="Impact"/>
              <a:cs typeface="Impact"/>
            </a:endParaRPr>
          </a:p>
          <a:p>
            <a:pPr marL="0" indent="0" algn="ctr">
              <a:buNone/>
            </a:pPr>
            <a:endParaRPr lang="fr-FR" sz="4400" dirty="0">
              <a:latin typeface="Impact"/>
              <a:cs typeface="Impact"/>
            </a:endParaRPr>
          </a:p>
          <a:p>
            <a:pPr marL="0" indent="0" algn="ctr">
              <a:buNone/>
            </a:pPr>
            <a:endParaRPr lang="fr-FR" sz="13500" b="1" dirty="0" smtClean="0">
              <a:latin typeface="+mj-lt"/>
              <a:cs typeface="Impact"/>
            </a:endParaRPr>
          </a:p>
          <a:p>
            <a:pPr marL="0" indent="0" algn="ctr">
              <a:buNone/>
            </a:pPr>
            <a:endParaRPr lang="fr-FR" sz="13500" b="1" dirty="0" smtClean="0">
              <a:latin typeface="+mj-lt"/>
              <a:cs typeface="Impact"/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sz="1600" dirty="0" smtClean="0"/>
          </a:p>
          <a:p>
            <a:pPr marL="0" indent="0">
              <a:buNone/>
            </a:pPr>
            <a:endParaRPr lang="fr-FR" sz="1600" dirty="0"/>
          </a:p>
          <a:p>
            <a:pPr marL="0" indent="0" algn="ctr">
              <a:buNone/>
            </a:pPr>
            <a:endParaRPr lang="fr-FR" sz="5100" dirty="0"/>
          </a:p>
          <a:p>
            <a:pPr marL="0" indent="0" algn="ctr">
              <a:buNone/>
            </a:pPr>
            <a:r>
              <a:rPr lang="fr-FR" sz="8800" dirty="0" smtClean="0"/>
              <a:t>Ne sont pas localisés les entreprises françaises qui font fait le choix de fabriquer une grande partie ou la totalité de leur production en Chine .</a:t>
            </a:r>
            <a:endParaRPr lang="fr-FR" sz="8800" dirty="0"/>
          </a:p>
        </p:txBody>
      </p:sp>
      <p:pic>
        <p:nvPicPr>
          <p:cNvPr id="5" name="Image 4" descr="Unknown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7788" y="3818168"/>
            <a:ext cx="1150471" cy="1150471"/>
          </a:xfrm>
          <a:prstGeom prst="rect">
            <a:avLst/>
          </a:prstGeom>
        </p:spPr>
      </p:pic>
      <p:pic>
        <p:nvPicPr>
          <p:cNvPr id="6" name="Image 5" descr="Logo V5Français 579X200 BLEUroug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4221" y="369615"/>
            <a:ext cx="4680475" cy="1495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9886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7000"/>
    </mc:Choice>
    <mc:Fallback>
      <p:transition xmlns:p14="http://schemas.microsoft.com/office/powerpoint/2010/main" spd="slow" advClick="0" advTm="7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51494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La plupart des fabricants sont de très petites entreprises et des artisans 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b="1" dirty="0"/>
              <a:t>M</a:t>
            </a:r>
            <a:r>
              <a:rPr lang="fr-FR" b="1" dirty="0" smtClean="0"/>
              <a:t>ais où se trouvent les plus connues ?</a:t>
            </a:r>
          </a:p>
          <a:p>
            <a:pPr marL="0" indent="0" algn="ctr">
              <a:buNone/>
            </a:pPr>
            <a:endParaRPr lang="fr-FR" sz="2400" dirty="0" smtClean="0"/>
          </a:p>
          <a:p>
            <a:pPr marL="0" indent="0" algn="ctr">
              <a:buNone/>
            </a:pPr>
            <a:r>
              <a:rPr lang="fr-FR" sz="2400" dirty="0" smtClean="0"/>
              <a:t>Il a fallu faire des choix, pas facile … </a:t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Cette sélection est totalement personnelle, j’ai tenté de représenter dans les cartes qui suivent les marques dont la notoriété n’est plus à démontrer et dont les produits sont bien distribués.</a:t>
            </a:r>
            <a:endParaRPr lang="fr-FR" sz="2400" dirty="0"/>
          </a:p>
        </p:txBody>
      </p:sp>
      <p:pic>
        <p:nvPicPr>
          <p:cNvPr id="4" name="Image 3" descr="Impressio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9603" y="279580"/>
            <a:ext cx="607284" cy="55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210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9000"/>
    </mc:Choice>
    <mc:Fallback>
      <p:transition xmlns:p14="http://schemas.microsoft.com/office/powerpoint/2010/main" spd="slow" advClick="0" advTm="9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arte france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844" y="79006"/>
            <a:ext cx="6676087" cy="6778994"/>
          </a:xfrm>
          <a:prstGeom prst="rect">
            <a:avLst/>
          </a:prstGeom>
        </p:spPr>
      </p:pic>
      <p:pic>
        <p:nvPicPr>
          <p:cNvPr id="13" name="Image 12" descr="carte france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844" y="79006"/>
            <a:ext cx="6676087" cy="6778994"/>
          </a:xfrm>
          <a:prstGeom prst="rect">
            <a:avLst/>
          </a:prstGeom>
        </p:spPr>
      </p:pic>
      <p:sp>
        <p:nvSpPr>
          <p:cNvPr id="14" name="Ellipse 13"/>
          <p:cNvSpPr/>
          <p:nvPr/>
        </p:nvSpPr>
        <p:spPr>
          <a:xfrm>
            <a:off x="2701259" y="264416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6227863" y="250200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3441301" y="3820110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6427654" y="210472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3512387" y="2359845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4445980" y="1891482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5697090" y="5497590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6427654" y="553626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3754079" y="2786322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5554918" y="367795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3299129" y="1384448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/>
          <p:cNvSpPr/>
          <p:nvPr/>
        </p:nvSpPr>
        <p:spPr>
          <a:xfrm>
            <a:off x="2843431" y="419920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6599761" y="413362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27"/>
          <p:cNvSpPr/>
          <p:nvPr/>
        </p:nvSpPr>
        <p:spPr>
          <a:xfrm>
            <a:off x="4038422" y="535543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5952998" y="145552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/>
          <p:cNvSpPr/>
          <p:nvPr/>
        </p:nvSpPr>
        <p:spPr>
          <a:xfrm>
            <a:off x="6741933" y="2558868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/>
          <p:cNvSpPr/>
          <p:nvPr/>
        </p:nvSpPr>
        <p:spPr>
          <a:xfrm>
            <a:off x="4445980" y="147050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/>
          <p:cNvSpPr/>
          <p:nvPr/>
        </p:nvSpPr>
        <p:spPr>
          <a:xfrm>
            <a:off x="2853659" y="151239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/>
          <p:cNvSpPr/>
          <p:nvPr/>
        </p:nvSpPr>
        <p:spPr>
          <a:xfrm>
            <a:off x="4237463" y="174932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Ellipse 33"/>
          <p:cNvSpPr/>
          <p:nvPr/>
        </p:nvSpPr>
        <p:spPr>
          <a:xfrm>
            <a:off x="6162266" y="203914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4502849" y="1654550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/>
          <p:cNvSpPr/>
          <p:nvPr/>
        </p:nvSpPr>
        <p:spPr>
          <a:xfrm>
            <a:off x="3499670" y="285740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/>
          <p:cNvSpPr/>
          <p:nvPr/>
        </p:nvSpPr>
        <p:spPr>
          <a:xfrm>
            <a:off x="3512387" y="270102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/>
          <p:cNvSpPr/>
          <p:nvPr/>
        </p:nvSpPr>
        <p:spPr>
          <a:xfrm>
            <a:off x="4645021" y="182590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/>
          <p:cNvSpPr/>
          <p:nvPr/>
        </p:nvSpPr>
        <p:spPr>
          <a:xfrm>
            <a:off x="6457589" y="3688192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/>
          <p:cNvSpPr/>
          <p:nvPr/>
        </p:nvSpPr>
        <p:spPr>
          <a:xfrm>
            <a:off x="3546311" y="528435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3100839" y="4687280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4645021" y="21400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6986864" y="1796709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2512447" y="283921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3682993" y="262994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4863769" y="3962269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2816497" y="1441311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6930744" y="189698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4722346" y="182590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7001830" y="5405106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5632244" y="3830350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/>
          <p:cNvSpPr/>
          <p:nvPr/>
        </p:nvSpPr>
        <p:spPr>
          <a:xfrm>
            <a:off x="4468689" y="1451552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5632244" y="554726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/>
          <p:cNvSpPr/>
          <p:nvPr/>
        </p:nvSpPr>
        <p:spPr>
          <a:xfrm>
            <a:off x="5774416" y="5334026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3774536" y="437055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/>
          <p:cNvSpPr/>
          <p:nvPr/>
        </p:nvSpPr>
        <p:spPr>
          <a:xfrm>
            <a:off x="3916708" y="561834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/>
          <p:cNvSpPr/>
          <p:nvPr/>
        </p:nvSpPr>
        <p:spPr>
          <a:xfrm>
            <a:off x="6666107" y="2627498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/>
          <p:cNvSpPr/>
          <p:nvPr/>
        </p:nvSpPr>
        <p:spPr>
          <a:xfrm>
            <a:off x="4793432" y="5760503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/>
          <p:cNvSpPr/>
          <p:nvPr/>
        </p:nvSpPr>
        <p:spPr>
          <a:xfrm>
            <a:off x="4539775" y="1699488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/>
          <p:cNvSpPr/>
          <p:nvPr/>
        </p:nvSpPr>
        <p:spPr>
          <a:xfrm>
            <a:off x="3703450" y="2769657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/>
          <p:cNvSpPr/>
          <p:nvPr/>
        </p:nvSpPr>
        <p:spPr>
          <a:xfrm>
            <a:off x="6498502" y="580146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/>
          <p:cNvSpPr/>
          <p:nvPr/>
        </p:nvSpPr>
        <p:spPr>
          <a:xfrm>
            <a:off x="4468689" y="51406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/>
          <p:cNvSpPr/>
          <p:nvPr/>
        </p:nvSpPr>
        <p:spPr>
          <a:xfrm>
            <a:off x="7089384" y="5191867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6523935" y="1441311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/>
          <p:cNvSpPr/>
          <p:nvPr/>
        </p:nvSpPr>
        <p:spPr>
          <a:xfrm>
            <a:off x="5845502" y="444163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@</a:t>
            </a:r>
            <a:endParaRPr lang="fr-FR" dirty="0"/>
          </a:p>
        </p:txBody>
      </p:sp>
      <p:sp>
        <p:nvSpPr>
          <p:cNvPr id="66" name="Ellipse 65"/>
          <p:cNvSpPr/>
          <p:nvPr/>
        </p:nvSpPr>
        <p:spPr>
          <a:xfrm>
            <a:off x="1490313" y="2124439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/>
          <p:cNvSpPr/>
          <p:nvPr/>
        </p:nvSpPr>
        <p:spPr>
          <a:xfrm>
            <a:off x="4485157" y="542711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/>
          <p:cNvSpPr/>
          <p:nvPr/>
        </p:nvSpPr>
        <p:spPr>
          <a:xfrm>
            <a:off x="3017789" y="4583793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/>
          <p:cNvSpPr/>
          <p:nvPr/>
        </p:nvSpPr>
        <p:spPr>
          <a:xfrm>
            <a:off x="5309988" y="549819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/>
          <p:cNvSpPr/>
          <p:nvPr/>
        </p:nvSpPr>
        <p:spPr>
          <a:xfrm>
            <a:off x="4595657" y="1896983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/>
          <p:cNvSpPr/>
          <p:nvPr/>
        </p:nvSpPr>
        <p:spPr>
          <a:xfrm>
            <a:off x="4586179" y="1628408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3731885" y="1091415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3813199" y="1101656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4486145" y="1426174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>
            <a:off x="4486145" y="1869315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/>
          <p:cNvSpPr/>
          <p:nvPr/>
        </p:nvSpPr>
        <p:spPr>
          <a:xfrm>
            <a:off x="3083385" y="2665407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/>
          <p:cNvSpPr/>
          <p:nvPr/>
        </p:nvSpPr>
        <p:spPr>
          <a:xfrm>
            <a:off x="2140314" y="1838435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/>
          <p:cNvSpPr/>
          <p:nvPr/>
        </p:nvSpPr>
        <p:spPr>
          <a:xfrm>
            <a:off x="4503364" y="2866720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/>
          <p:cNvSpPr/>
          <p:nvPr/>
        </p:nvSpPr>
        <p:spPr>
          <a:xfrm>
            <a:off x="5377086" y="3859546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/>
          <p:cNvSpPr/>
          <p:nvPr/>
        </p:nvSpPr>
        <p:spPr>
          <a:xfrm>
            <a:off x="4440769" y="1622747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/>
          <p:cNvSpPr/>
          <p:nvPr/>
        </p:nvSpPr>
        <p:spPr>
          <a:xfrm>
            <a:off x="4680445" y="1587286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/>
          <p:cNvSpPr/>
          <p:nvPr/>
        </p:nvSpPr>
        <p:spPr>
          <a:xfrm>
            <a:off x="4680445" y="1869315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/>
          <p:cNvSpPr/>
          <p:nvPr/>
        </p:nvSpPr>
        <p:spPr>
          <a:xfrm>
            <a:off x="4631081" y="1775147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/>
          <p:cNvSpPr/>
          <p:nvPr/>
        </p:nvSpPr>
        <p:spPr>
          <a:xfrm>
            <a:off x="3518627" y="3291512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/>
          <p:cNvSpPr/>
          <p:nvPr/>
        </p:nvSpPr>
        <p:spPr>
          <a:xfrm>
            <a:off x="5443432" y="3930625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/>
          <p:cNvSpPr/>
          <p:nvPr/>
        </p:nvSpPr>
        <p:spPr>
          <a:xfrm>
            <a:off x="5377086" y="3930625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Ellipse 86"/>
          <p:cNvSpPr/>
          <p:nvPr/>
        </p:nvSpPr>
        <p:spPr>
          <a:xfrm>
            <a:off x="5362868" y="2062836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Ellipse 87"/>
          <p:cNvSpPr/>
          <p:nvPr/>
        </p:nvSpPr>
        <p:spPr>
          <a:xfrm>
            <a:off x="2993107" y="1512390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9" name="Image 88" descr="Impressio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9603" y="279580"/>
            <a:ext cx="607284" cy="55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473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xmlns:p14="http://schemas.microsoft.com/office/powerpoint/2010/main" spd="slow" advClick="0" advTm="2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arte france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844" y="79006"/>
            <a:ext cx="6676087" cy="6778994"/>
          </a:xfrm>
          <a:prstGeom prst="rect">
            <a:avLst/>
          </a:prstGeom>
        </p:spPr>
      </p:pic>
      <p:pic>
        <p:nvPicPr>
          <p:cNvPr id="13" name="Image 12" descr="carte france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844" y="79006"/>
            <a:ext cx="6676087" cy="6778994"/>
          </a:xfrm>
          <a:prstGeom prst="rect">
            <a:avLst/>
          </a:prstGeom>
        </p:spPr>
      </p:pic>
      <p:sp>
        <p:nvSpPr>
          <p:cNvPr id="14" name="Ellipse 13"/>
          <p:cNvSpPr/>
          <p:nvPr/>
        </p:nvSpPr>
        <p:spPr>
          <a:xfrm>
            <a:off x="2701259" y="264416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6227863" y="250200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3441301" y="3820110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6427654" y="210472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3512387" y="2359845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4445980" y="1891482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5697090" y="5497590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6427654" y="553626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3754079" y="2786322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5554918" y="367795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3299129" y="1384448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/>
          <p:cNvSpPr/>
          <p:nvPr/>
        </p:nvSpPr>
        <p:spPr>
          <a:xfrm>
            <a:off x="2843431" y="419920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6599761" y="413362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27"/>
          <p:cNvSpPr/>
          <p:nvPr/>
        </p:nvSpPr>
        <p:spPr>
          <a:xfrm>
            <a:off x="4038422" y="535543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5952998" y="145552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/>
          <p:cNvSpPr/>
          <p:nvPr/>
        </p:nvSpPr>
        <p:spPr>
          <a:xfrm>
            <a:off x="6741933" y="2558868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/>
          <p:cNvSpPr/>
          <p:nvPr/>
        </p:nvSpPr>
        <p:spPr>
          <a:xfrm>
            <a:off x="4445980" y="147050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/>
          <p:cNvSpPr/>
          <p:nvPr/>
        </p:nvSpPr>
        <p:spPr>
          <a:xfrm>
            <a:off x="2853659" y="151239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/>
          <p:cNvSpPr/>
          <p:nvPr/>
        </p:nvSpPr>
        <p:spPr>
          <a:xfrm>
            <a:off x="4237463" y="174932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Ellipse 33"/>
          <p:cNvSpPr/>
          <p:nvPr/>
        </p:nvSpPr>
        <p:spPr>
          <a:xfrm>
            <a:off x="6162266" y="203914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4502849" y="1654550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/>
          <p:cNvSpPr/>
          <p:nvPr/>
        </p:nvSpPr>
        <p:spPr>
          <a:xfrm>
            <a:off x="3499670" y="285740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/>
          <p:cNvSpPr/>
          <p:nvPr/>
        </p:nvSpPr>
        <p:spPr>
          <a:xfrm>
            <a:off x="3512387" y="270102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/>
          <p:cNvSpPr/>
          <p:nvPr/>
        </p:nvSpPr>
        <p:spPr>
          <a:xfrm>
            <a:off x="4645021" y="182590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/>
          <p:cNvSpPr/>
          <p:nvPr/>
        </p:nvSpPr>
        <p:spPr>
          <a:xfrm>
            <a:off x="6457589" y="3688192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/>
          <p:cNvSpPr/>
          <p:nvPr/>
        </p:nvSpPr>
        <p:spPr>
          <a:xfrm>
            <a:off x="3546311" y="528435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3100839" y="4687280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4645021" y="21400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6986864" y="1796709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2512447" y="283921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3682993" y="262994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4863769" y="3962269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2816497" y="1441311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6930744" y="189698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4722346" y="182590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7001830" y="5405106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5632244" y="3830350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/>
          <p:cNvSpPr/>
          <p:nvPr/>
        </p:nvSpPr>
        <p:spPr>
          <a:xfrm>
            <a:off x="4468689" y="1451552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5632244" y="554726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/>
          <p:cNvSpPr/>
          <p:nvPr/>
        </p:nvSpPr>
        <p:spPr>
          <a:xfrm>
            <a:off x="5774416" y="5334026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3774536" y="437055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/>
          <p:cNvSpPr/>
          <p:nvPr/>
        </p:nvSpPr>
        <p:spPr>
          <a:xfrm>
            <a:off x="3916708" y="561834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/>
          <p:cNvSpPr/>
          <p:nvPr/>
        </p:nvSpPr>
        <p:spPr>
          <a:xfrm>
            <a:off x="6666107" y="2627498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/>
          <p:cNvSpPr/>
          <p:nvPr/>
        </p:nvSpPr>
        <p:spPr>
          <a:xfrm>
            <a:off x="4793432" y="5760503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/>
          <p:cNvSpPr/>
          <p:nvPr/>
        </p:nvSpPr>
        <p:spPr>
          <a:xfrm>
            <a:off x="4539775" y="1699488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/>
          <p:cNvSpPr/>
          <p:nvPr/>
        </p:nvSpPr>
        <p:spPr>
          <a:xfrm>
            <a:off x="3703450" y="2769657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/>
          <p:cNvSpPr/>
          <p:nvPr/>
        </p:nvSpPr>
        <p:spPr>
          <a:xfrm>
            <a:off x="6498502" y="580146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/>
          <p:cNvSpPr/>
          <p:nvPr/>
        </p:nvSpPr>
        <p:spPr>
          <a:xfrm>
            <a:off x="4468689" y="51406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/>
          <p:cNvSpPr/>
          <p:nvPr/>
        </p:nvSpPr>
        <p:spPr>
          <a:xfrm>
            <a:off x="7089384" y="5191867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6523935" y="1441311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/>
          <p:cNvSpPr/>
          <p:nvPr/>
        </p:nvSpPr>
        <p:spPr>
          <a:xfrm>
            <a:off x="5845502" y="444163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@</a:t>
            </a:r>
            <a:endParaRPr lang="fr-FR" dirty="0"/>
          </a:p>
        </p:txBody>
      </p:sp>
      <p:sp>
        <p:nvSpPr>
          <p:cNvPr id="66" name="Ellipse 65"/>
          <p:cNvSpPr/>
          <p:nvPr/>
        </p:nvSpPr>
        <p:spPr>
          <a:xfrm>
            <a:off x="1490313" y="2124439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/>
          <p:cNvSpPr/>
          <p:nvPr/>
        </p:nvSpPr>
        <p:spPr>
          <a:xfrm>
            <a:off x="4485157" y="542711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/>
          <p:cNvSpPr/>
          <p:nvPr/>
        </p:nvSpPr>
        <p:spPr>
          <a:xfrm>
            <a:off x="3017789" y="4583793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/>
          <p:cNvSpPr/>
          <p:nvPr/>
        </p:nvSpPr>
        <p:spPr>
          <a:xfrm>
            <a:off x="5309988" y="549819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/>
          <p:cNvSpPr/>
          <p:nvPr/>
        </p:nvSpPr>
        <p:spPr>
          <a:xfrm>
            <a:off x="4595657" y="1896983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/>
          <p:cNvSpPr/>
          <p:nvPr/>
        </p:nvSpPr>
        <p:spPr>
          <a:xfrm>
            <a:off x="4586179" y="1628408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3731885" y="1091415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3813199" y="1101656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4486145" y="1426174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>
            <a:off x="4486145" y="1869315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/>
          <p:cNvSpPr/>
          <p:nvPr/>
        </p:nvSpPr>
        <p:spPr>
          <a:xfrm>
            <a:off x="3083385" y="2665407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/>
          <p:cNvSpPr/>
          <p:nvPr/>
        </p:nvSpPr>
        <p:spPr>
          <a:xfrm>
            <a:off x="2140314" y="1838435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/>
          <p:cNvSpPr/>
          <p:nvPr/>
        </p:nvSpPr>
        <p:spPr>
          <a:xfrm>
            <a:off x="4503364" y="2866720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/>
          <p:cNvSpPr/>
          <p:nvPr/>
        </p:nvSpPr>
        <p:spPr>
          <a:xfrm>
            <a:off x="5377086" y="3859546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/>
          <p:cNvSpPr/>
          <p:nvPr/>
        </p:nvSpPr>
        <p:spPr>
          <a:xfrm>
            <a:off x="4440769" y="1622747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/>
          <p:cNvSpPr/>
          <p:nvPr/>
        </p:nvSpPr>
        <p:spPr>
          <a:xfrm>
            <a:off x="4680445" y="1587286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/>
          <p:cNvSpPr/>
          <p:nvPr/>
        </p:nvSpPr>
        <p:spPr>
          <a:xfrm>
            <a:off x="4680445" y="1869315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/>
          <p:cNvSpPr/>
          <p:nvPr/>
        </p:nvSpPr>
        <p:spPr>
          <a:xfrm>
            <a:off x="4631081" y="1775147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/>
          <p:cNvSpPr/>
          <p:nvPr/>
        </p:nvSpPr>
        <p:spPr>
          <a:xfrm>
            <a:off x="3518627" y="3291512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/>
          <p:cNvSpPr/>
          <p:nvPr/>
        </p:nvSpPr>
        <p:spPr>
          <a:xfrm>
            <a:off x="5443432" y="3930625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/>
          <p:cNvSpPr/>
          <p:nvPr/>
        </p:nvSpPr>
        <p:spPr>
          <a:xfrm>
            <a:off x="5377086" y="3930625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" name="Connecteur droit avec flèche 2"/>
          <p:cNvCxnSpPr/>
          <p:nvPr/>
        </p:nvCxnSpPr>
        <p:spPr>
          <a:xfrm flipH="1">
            <a:off x="5581432" y="3291512"/>
            <a:ext cx="1562570" cy="6809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6930744" y="3080751"/>
            <a:ext cx="121793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FOCAL</a:t>
            </a:r>
          </a:p>
          <a:p>
            <a:pPr algn="ctr"/>
            <a:r>
              <a:rPr lang="fr-FR" sz="1600" dirty="0" smtClean="0"/>
              <a:t>(St Etienne)</a:t>
            </a:r>
            <a:endParaRPr lang="fr-FR" sz="1600" dirty="0"/>
          </a:p>
        </p:txBody>
      </p:sp>
      <p:sp>
        <p:nvSpPr>
          <p:cNvPr id="87" name="Ellipse 86"/>
          <p:cNvSpPr/>
          <p:nvPr/>
        </p:nvSpPr>
        <p:spPr>
          <a:xfrm>
            <a:off x="5368358" y="2049385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Ellipse 87"/>
          <p:cNvSpPr/>
          <p:nvPr/>
        </p:nvSpPr>
        <p:spPr>
          <a:xfrm>
            <a:off x="2993107" y="1512390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9" name="Image 88" descr="Impressio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9603" y="279580"/>
            <a:ext cx="607284" cy="55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473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xmlns:p14="http://schemas.microsoft.com/office/powerpoint/2010/main" spd="slow" advClick="0" advTm="3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arte france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844" y="79006"/>
            <a:ext cx="6676087" cy="6778994"/>
          </a:xfrm>
          <a:prstGeom prst="rect">
            <a:avLst/>
          </a:prstGeom>
        </p:spPr>
      </p:pic>
      <p:pic>
        <p:nvPicPr>
          <p:cNvPr id="13" name="Image 12" descr="carte france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844" y="79006"/>
            <a:ext cx="6676087" cy="6778994"/>
          </a:xfrm>
          <a:prstGeom prst="rect">
            <a:avLst/>
          </a:prstGeom>
        </p:spPr>
      </p:pic>
      <p:sp>
        <p:nvSpPr>
          <p:cNvPr id="14" name="Ellipse 13"/>
          <p:cNvSpPr/>
          <p:nvPr/>
        </p:nvSpPr>
        <p:spPr>
          <a:xfrm>
            <a:off x="2701259" y="264416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6227863" y="250200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3441301" y="3820110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6427654" y="210472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3512387" y="2359845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4445980" y="1891482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5697090" y="5497590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6427654" y="553626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3754079" y="2786322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5554918" y="367795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3299129" y="1384448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/>
          <p:cNvSpPr/>
          <p:nvPr/>
        </p:nvSpPr>
        <p:spPr>
          <a:xfrm>
            <a:off x="2843431" y="419920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6599761" y="413362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27"/>
          <p:cNvSpPr/>
          <p:nvPr/>
        </p:nvSpPr>
        <p:spPr>
          <a:xfrm>
            <a:off x="4038422" y="535543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5952998" y="145552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/>
          <p:cNvSpPr/>
          <p:nvPr/>
        </p:nvSpPr>
        <p:spPr>
          <a:xfrm>
            <a:off x="6741933" y="2558868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/>
          <p:cNvSpPr/>
          <p:nvPr/>
        </p:nvSpPr>
        <p:spPr>
          <a:xfrm>
            <a:off x="4445980" y="147050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/>
          <p:cNvSpPr/>
          <p:nvPr/>
        </p:nvSpPr>
        <p:spPr>
          <a:xfrm>
            <a:off x="2853659" y="151239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/>
          <p:cNvSpPr/>
          <p:nvPr/>
        </p:nvSpPr>
        <p:spPr>
          <a:xfrm>
            <a:off x="4237463" y="174932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Ellipse 33"/>
          <p:cNvSpPr/>
          <p:nvPr/>
        </p:nvSpPr>
        <p:spPr>
          <a:xfrm>
            <a:off x="6162266" y="203914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4502849" y="1654550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/>
          <p:cNvSpPr/>
          <p:nvPr/>
        </p:nvSpPr>
        <p:spPr>
          <a:xfrm>
            <a:off x="3499670" y="285740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/>
          <p:cNvSpPr/>
          <p:nvPr/>
        </p:nvSpPr>
        <p:spPr>
          <a:xfrm>
            <a:off x="3512387" y="270102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/>
          <p:cNvSpPr/>
          <p:nvPr/>
        </p:nvSpPr>
        <p:spPr>
          <a:xfrm>
            <a:off x="4645021" y="182590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/>
          <p:cNvSpPr/>
          <p:nvPr/>
        </p:nvSpPr>
        <p:spPr>
          <a:xfrm>
            <a:off x="6457589" y="3688192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/>
          <p:cNvSpPr/>
          <p:nvPr/>
        </p:nvSpPr>
        <p:spPr>
          <a:xfrm>
            <a:off x="3546311" y="528435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3100839" y="4687280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4645021" y="21400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6986864" y="1796709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2512447" y="283921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3682993" y="262994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4863769" y="3962269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2816497" y="1441311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6930744" y="189698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4722346" y="182590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7001830" y="5405106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5632244" y="3830350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/>
          <p:cNvSpPr/>
          <p:nvPr/>
        </p:nvSpPr>
        <p:spPr>
          <a:xfrm>
            <a:off x="4468689" y="1451552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5632244" y="554726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/>
          <p:cNvSpPr/>
          <p:nvPr/>
        </p:nvSpPr>
        <p:spPr>
          <a:xfrm>
            <a:off x="5774416" y="5334026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3774536" y="437055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/>
          <p:cNvSpPr/>
          <p:nvPr/>
        </p:nvSpPr>
        <p:spPr>
          <a:xfrm>
            <a:off x="3916708" y="561834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/>
          <p:cNvSpPr/>
          <p:nvPr/>
        </p:nvSpPr>
        <p:spPr>
          <a:xfrm>
            <a:off x="6666107" y="2627498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/>
          <p:cNvSpPr/>
          <p:nvPr/>
        </p:nvSpPr>
        <p:spPr>
          <a:xfrm>
            <a:off x="4793432" y="5760503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/>
          <p:cNvSpPr/>
          <p:nvPr/>
        </p:nvSpPr>
        <p:spPr>
          <a:xfrm>
            <a:off x="4539775" y="1699488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/>
          <p:cNvSpPr/>
          <p:nvPr/>
        </p:nvSpPr>
        <p:spPr>
          <a:xfrm>
            <a:off x="3703450" y="2769657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/>
          <p:cNvSpPr/>
          <p:nvPr/>
        </p:nvSpPr>
        <p:spPr>
          <a:xfrm>
            <a:off x="6498502" y="580146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/>
          <p:cNvSpPr/>
          <p:nvPr/>
        </p:nvSpPr>
        <p:spPr>
          <a:xfrm>
            <a:off x="4468689" y="51406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/>
          <p:cNvSpPr/>
          <p:nvPr/>
        </p:nvSpPr>
        <p:spPr>
          <a:xfrm>
            <a:off x="7089384" y="5191867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6523935" y="1441311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/>
          <p:cNvSpPr/>
          <p:nvPr/>
        </p:nvSpPr>
        <p:spPr>
          <a:xfrm>
            <a:off x="5845502" y="444163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@</a:t>
            </a:r>
            <a:endParaRPr lang="fr-FR" dirty="0"/>
          </a:p>
        </p:txBody>
      </p:sp>
      <p:sp>
        <p:nvSpPr>
          <p:cNvPr id="66" name="Ellipse 65"/>
          <p:cNvSpPr/>
          <p:nvPr/>
        </p:nvSpPr>
        <p:spPr>
          <a:xfrm>
            <a:off x="1490313" y="2124439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/>
          <p:cNvSpPr/>
          <p:nvPr/>
        </p:nvSpPr>
        <p:spPr>
          <a:xfrm>
            <a:off x="4485157" y="542711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/>
          <p:cNvSpPr/>
          <p:nvPr/>
        </p:nvSpPr>
        <p:spPr>
          <a:xfrm>
            <a:off x="3017789" y="4583793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/>
          <p:cNvSpPr/>
          <p:nvPr/>
        </p:nvSpPr>
        <p:spPr>
          <a:xfrm>
            <a:off x="5309988" y="549819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/>
          <p:cNvSpPr/>
          <p:nvPr/>
        </p:nvSpPr>
        <p:spPr>
          <a:xfrm>
            <a:off x="4595657" y="1896983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/>
          <p:cNvSpPr/>
          <p:nvPr/>
        </p:nvSpPr>
        <p:spPr>
          <a:xfrm>
            <a:off x="4586179" y="1628408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3731885" y="1091415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3813199" y="1101656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4486145" y="1426174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>
            <a:off x="4486145" y="1869315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/>
          <p:cNvSpPr/>
          <p:nvPr/>
        </p:nvSpPr>
        <p:spPr>
          <a:xfrm>
            <a:off x="3083385" y="2665407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/>
          <p:cNvSpPr/>
          <p:nvPr/>
        </p:nvSpPr>
        <p:spPr>
          <a:xfrm>
            <a:off x="2140314" y="1838435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/>
          <p:cNvSpPr/>
          <p:nvPr/>
        </p:nvSpPr>
        <p:spPr>
          <a:xfrm>
            <a:off x="4503364" y="2866720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/>
          <p:cNvSpPr/>
          <p:nvPr/>
        </p:nvSpPr>
        <p:spPr>
          <a:xfrm>
            <a:off x="5377086" y="3859546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/>
          <p:cNvSpPr/>
          <p:nvPr/>
        </p:nvSpPr>
        <p:spPr>
          <a:xfrm>
            <a:off x="4440769" y="1622747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/>
          <p:cNvSpPr/>
          <p:nvPr/>
        </p:nvSpPr>
        <p:spPr>
          <a:xfrm>
            <a:off x="4680445" y="1587286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/>
          <p:cNvSpPr/>
          <p:nvPr/>
        </p:nvSpPr>
        <p:spPr>
          <a:xfrm>
            <a:off x="4680445" y="1869315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/>
          <p:cNvSpPr/>
          <p:nvPr/>
        </p:nvSpPr>
        <p:spPr>
          <a:xfrm>
            <a:off x="4631081" y="1775147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/>
          <p:cNvSpPr/>
          <p:nvPr/>
        </p:nvSpPr>
        <p:spPr>
          <a:xfrm>
            <a:off x="3518627" y="3291512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/>
          <p:cNvSpPr/>
          <p:nvPr/>
        </p:nvSpPr>
        <p:spPr>
          <a:xfrm>
            <a:off x="5443432" y="3930625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/>
          <p:cNvSpPr/>
          <p:nvPr/>
        </p:nvSpPr>
        <p:spPr>
          <a:xfrm>
            <a:off x="5377086" y="3930625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" name="Connecteur droit avec flèche 2"/>
          <p:cNvCxnSpPr/>
          <p:nvPr/>
        </p:nvCxnSpPr>
        <p:spPr>
          <a:xfrm flipH="1">
            <a:off x="5581432" y="3291512"/>
            <a:ext cx="1562570" cy="6809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6930744" y="3080751"/>
            <a:ext cx="121793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FOCAL</a:t>
            </a:r>
          </a:p>
          <a:p>
            <a:pPr algn="ctr"/>
            <a:r>
              <a:rPr lang="fr-FR" sz="1600" dirty="0" smtClean="0"/>
              <a:t>(St Etienne)</a:t>
            </a:r>
            <a:endParaRPr lang="fr-FR" sz="1600" dirty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2009358" y="995115"/>
            <a:ext cx="807139" cy="4310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871985" y="797497"/>
            <a:ext cx="149580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ATOLL</a:t>
            </a:r>
            <a:br>
              <a:rPr lang="fr-FR" sz="1600" b="1" dirty="0" smtClean="0"/>
            </a:br>
            <a:r>
              <a:rPr lang="fr-FR" sz="1600" dirty="0" smtClean="0"/>
              <a:t>(Manche)</a:t>
            </a:r>
            <a:endParaRPr lang="fr-FR" sz="1600" dirty="0"/>
          </a:p>
        </p:txBody>
      </p:sp>
      <p:sp>
        <p:nvSpPr>
          <p:cNvPr id="87" name="Ellipse 86"/>
          <p:cNvSpPr/>
          <p:nvPr/>
        </p:nvSpPr>
        <p:spPr>
          <a:xfrm>
            <a:off x="5367608" y="2053359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Ellipse 87"/>
          <p:cNvSpPr/>
          <p:nvPr/>
        </p:nvSpPr>
        <p:spPr>
          <a:xfrm>
            <a:off x="2993107" y="1512390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9" name="Image 88" descr="Impressio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9603" y="279580"/>
            <a:ext cx="607284" cy="55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120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xmlns:p14="http://schemas.microsoft.com/office/powerpoint/2010/main" spd="slow" advClick="0" advTm="3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arte france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844" y="79006"/>
            <a:ext cx="6676087" cy="6778994"/>
          </a:xfrm>
          <a:prstGeom prst="rect">
            <a:avLst/>
          </a:prstGeom>
        </p:spPr>
      </p:pic>
      <p:pic>
        <p:nvPicPr>
          <p:cNvPr id="13" name="Image 12" descr="carte france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844" y="79006"/>
            <a:ext cx="6676087" cy="6778994"/>
          </a:xfrm>
          <a:prstGeom prst="rect">
            <a:avLst/>
          </a:prstGeom>
        </p:spPr>
      </p:pic>
      <p:sp>
        <p:nvSpPr>
          <p:cNvPr id="14" name="Ellipse 13"/>
          <p:cNvSpPr/>
          <p:nvPr/>
        </p:nvSpPr>
        <p:spPr>
          <a:xfrm>
            <a:off x="2701259" y="264416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6227863" y="250200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3441301" y="3820110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6427654" y="210472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3512387" y="2359845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4445980" y="1891482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5697090" y="5497590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6427654" y="553626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3754079" y="2786322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5554918" y="367795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3299129" y="1384448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/>
          <p:cNvSpPr/>
          <p:nvPr/>
        </p:nvSpPr>
        <p:spPr>
          <a:xfrm>
            <a:off x="2843431" y="419920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6599761" y="413362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27"/>
          <p:cNvSpPr/>
          <p:nvPr/>
        </p:nvSpPr>
        <p:spPr>
          <a:xfrm>
            <a:off x="4038422" y="535543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5952998" y="145552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/>
          <p:cNvSpPr/>
          <p:nvPr/>
        </p:nvSpPr>
        <p:spPr>
          <a:xfrm>
            <a:off x="6741933" y="2558868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/>
          <p:cNvSpPr/>
          <p:nvPr/>
        </p:nvSpPr>
        <p:spPr>
          <a:xfrm>
            <a:off x="4445980" y="147050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/>
          <p:cNvSpPr/>
          <p:nvPr/>
        </p:nvSpPr>
        <p:spPr>
          <a:xfrm>
            <a:off x="2853659" y="151239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/>
          <p:cNvSpPr/>
          <p:nvPr/>
        </p:nvSpPr>
        <p:spPr>
          <a:xfrm>
            <a:off x="4237463" y="174932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Ellipse 33"/>
          <p:cNvSpPr/>
          <p:nvPr/>
        </p:nvSpPr>
        <p:spPr>
          <a:xfrm>
            <a:off x="6162266" y="203914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4502849" y="1654550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/>
          <p:cNvSpPr/>
          <p:nvPr/>
        </p:nvSpPr>
        <p:spPr>
          <a:xfrm>
            <a:off x="3499670" y="285740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/>
          <p:cNvSpPr/>
          <p:nvPr/>
        </p:nvSpPr>
        <p:spPr>
          <a:xfrm>
            <a:off x="3512387" y="270102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/>
          <p:cNvSpPr/>
          <p:nvPr/>
        </p:nvSpPr>
        <p:spPr>
          <a:xfrm>
            <a:off x="4645021" y="182590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/>
          <p:cNvSpPr/>
          <p:nvPr/>
        </p:nvSpPr>
        <p:spPr>
          <a:xfrm>
            <a:off x="6457589" y="3688192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/>
          <p:cNvSpPr/>
          <p:nvPr/>
        </p:nvSpPr>
        <p:spPr>
          <a:xfrm>
            <a:off x="3546311" y="528435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3100839" y="4687280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4645021" y="21400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6986864" y="1796709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2512447" y="283921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3682993" y="262994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4863769" y="3962269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2816497" y="1441311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6930744" y="189698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4722346" y="182590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7001830" y="5405106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5632244" y="3830350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/>
          <p:cNvSpPr/>
          <p:nvPr/>
        </p:nvSpPr>
        <p:spPr>
          <a:xfrm>
            <a:off x="4468689" y="1451552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5632244" y="554726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/>
          <p:cNvSpPr/>
          <p:nvPr/>
        </p:nvSpPr>
        <p:spPr>
          <a:xfrm>
            <a:off x="5774416" y="5334026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3774536" y="437055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/>
          <p:cNvSpPr/>
          <p:nvPr/>
        </p:nvSpPr>
        <p:spPr>
          <a:xfrm>
            <a:off x="3916708" y="561834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/>
          <p:cNvSpPr/>
          <p:nvPr/>
        </p:nvSpPr>
        <p:spPr>
          <a:xfrm>
            <a:off x="6666107" y="2627498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/>
          <p:cNvSpPr/>
          <p:nvPr/>
        </p:nvSpPr>
        <p:spPr>
          <a:xfrm>
            <a:off x="4793432" y="5760503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/>
          <p:cNvSpPr/>
          <p:nvPr/>
        </p:nvSpPr>
        <p:spPr>
          <a:xfrm>
            <a:off x="4539775" y="1699488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/>
          <p:cNvSpPr/>
          <p:nvPr/>
        </p:nvSpPr>
        <p:spPr>
          <a:xfrm>
            <a:off x="3703450" y="2769657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/>
          <p:cNvSpPr/>
          <p:nvPr/>
        </p:nvSpPr>
        <p:spPr>
          <a:xfrm>
            <a:off x="6498502" y="580146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/>
          <p:cNvSpPr/>
          <p:nvPr/>
        </p:nvSpPr>
        <p:spPr>
          <a:xfrm>
            <a:off x="4468689" y="51406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/>
          <p:cNvSpPr/>
          <p:nvPr/>
        </p:nvSpPr>
        <p:spPr>
          <a:xfrm>
            <a:off x="7089384" y="5191867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6523935" y="1441311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/>
          <p:cNvSpPr/>
          <p:nvPr/>
        </p:nvSpPr>
        <p:spPr>
          <a:xfrm>
            <a:off x="5845502" y="444163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@</a:t>
            </a:r>
            <a:endParaRPr lang="fr-FR" dirty="0"/>
          </a:p>
        </p:txBody>
      </p:sp>
      <p:sp>
        <p:nvSpPr>
          <p:cNvPr id="66" name="Ellipse 65"/>
          <p:cNvSpPr/>
          <p:nvPr/>
        </p:nvSpPr>
        <p:spPr>
          <a:xfrm>
            <a:off x="1490313" y="2124439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/>
          <p:cNvSpPr/>
          <p:nvPr/>
        </p:nvSpPr>
        <p:spPr>
          <a:xfrm>
            <a:off x="4485157" y="542711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/>
          <p:cNvSpPr/>
          <p:nvPr/>
        </p:nvSpPr>
        <p:spPr>
          <a:xfrm>
            <a:off x="3017789" y="4583793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/>
          <p:cNvSpPr/>
          <p:nvPr/>
        </p:nvSpPr>
        <p:spPr>
          <a:xfrm>
            <a:off x="5309988" y="549819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/>
          <p:cNvSpPr/>
          <p:nvPr/>
        </p:nvSpPr>
        <p:spPr>
          <a:xfrm>
            <a:off x="4595657" y="1896983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/>
          <p:cNvSpPr/>
          <p:nvPr/>
        </p:nvSpPr>
        <p:spPr>
          <a:xfrm>
            <a:off x="4586179" y="1628408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3731885" y="1091415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3813199" y="1101656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4486145" y="1426174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>
            <a:off x="4486145" y="1869315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/>
          <p:cNvSpPr/>
          <p:nvPr/>
        </p:nvSpPr>
        <p:spPr>
          <a:xfrm>
            <a:off x="3083385" y="2665407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/>
          <p:cNvSpPr/>
          <p:nvPr/>
        </p:nvSpPr>
        <p:spPr>
          <a:xfrm>
            <a:off x="2140314" y="1838435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/>
          <p:cNvSpPr/>
          <p:nvPr/>
        </p:nvSpPr>
        <p:spPr>
          <a:xfrm>
            <a:off x="4503364" y="2866720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/>
          <p:cNvSpPr/>
          <p:nvPr/>
        </p:nvSpPr>
        <p:spPr>
          <a:xfrm>
            <a:off x="5377086" y="3859546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/>
          <p:cNvSpPr/>
          <p:nvPr/>
        </p:nvSpPr>
        <p:spPr>
          <a:xfrm>
            <a:off x="4440769" y="1622747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/>
          <p:cNvSpPr/>
          <p:nvPr/>
        </p:nvSpPr>
        <p:spPr>
          <a:xfrm>
            <a:off x="4680445" y="1587286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/>
          <p:cNvSpPr/>
          <p:nvPr/>
        </p:nvSpPr>
        <p:spPr>
          <a:xfrm>
            <a:off x="4680445" y="1869315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/>
          <p:cNvSpPr/>
          <p:nvPr/>
        </p:nvSpPr>
        <p:spPr>
          <a:xfrm>
            <a:off x="4631081" y="1775147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/>
          <p:cNvSpPr/>
          <p:nvPr/>
        </p:nvSpPr>
        <p:spPr>
          <a:xfrm>
            <a:off x="3518627" y="3291512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/>
          <p:cNvSpPr/>
          <p:nvPr/>
        </p:nvSpPr>
        <p:spPr>
          <a:xfrm>
            <a:off x="5443432" y="3930625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/>
          <p:cNvSpPr/>
          <p:nvPr/>
        </p:nvSpPr>
        <p:spPr>
          <a:xfrm>
            <a:off x="5377086" y="3930625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" name="Connecteur droit avec flèche 2"/>
          <p:cNvCxnSpPr/>
          <p:nvPr/>
        </p:nvCxnSpPr>
        <p:spPr>
          <a:xfrm flipH="1">
            <a:off x="5581432" y="3291512"/>
            <a:ext cx="1562570" cy="6809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6930744" y="3080751"/>
            <a:ext cx="121793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FOCAL</a:t>
            </a:r>
          </a:p>
          <a:p>
            <a:pPr algn="ctr"/>
            <a:r>
              <a:rPr lang="fr-FR" sz="1600" dirty="0" smtClean="0"/>
              <a:t>(St Etienne)</a:t>
            </a:r>
            <a:endParaRPr lang="fr-FR" sz="1600" dirty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2009358" y="995115"/>
            <a:ext cx="807139" cy="4310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871985" y="797497"/>
            <a:ext cx="149580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ATOLL</a:t>
            </a:r>
            <a:br>
              <a:rPr lang="fr-FR" sz="1600" b="1" dirty="0" smtClean="0"/>
            </a:br>
            <a:r>
              <a:rPr lang="fr-FR" sz="1600" dirty="0" smtClean="0"/>
              <a:t>(Manche)</a:t>
            </a:r>
            <a:endParaRPr lang="fr-FR" sz="1600" dirty="0"/>
          </a:p>
        </p:txBody>
      </p:sp>
      <p:cxnSp>
        <p:nvCxnSpPr>
          <p:cNvPr id="10" name="Connecteur droit avec flèche 9"/>
          <p:cNvCxnSpPr>
            <a:endCxn id="81" idx="4"/>
          </p:cNvCxnSpPr>
          <p:nvPr/>
        </p:nvCxnSpPr>
        <p:spPr>
          <a:xfrm flipH="1">
            <a:off x="4751531" y="656223"/>
            <a:ext cx="1476332" cy="10732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ZoneTexte 86"/>
          <p:cNvSpPr txBox="1"/>
          <p:nvPr/>
        </p:nvSpPr>
        <p:spPr>
          <a:xfrm>
            <a:off x="6000390" y="449777"/>
            <a:ext cx="192081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MICROMEGA</a:t>
            </a:r>
          </a:p>
          <a:p>
            <a:pPr algn="ctr"/>
            <a:r>
              <a:rPr lang="fr-FR" sz="1600" dirty="0" smtClean="0"/>
              <a:t>(Région parisienne)</a:t>
            </a:r>
            <a:endParaRPr lang="fr-FR" sz="1600" dirty="0"/>
          </a:p>
        </p:txBody>
      </p:sp>
      <p:sp>
        <p:nvSpPr>
          <p:cNvPr id="88" name="Ellipse 87"/>
          <p:cNvSpPr/>
          <p:nvPr/>
        </p:nvSpPr>
        <p:spPr>
          <a:xfrm>
            <a:off x="5368357" y="2053359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Ellipse 88"/>
          <p:cNvSpPr/>
          <p:nvPr/>
        </p:nvSpPr>
        <p:spPr>
          <a:xfrm>
            <a:off x="2993107" y="1512390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0" name="Image 89" descr="Impressio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9603" y="279580"/>
            <a:ext cx="607284" cy="55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0259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xmlns:p14="http://schemas.microsoft.com/office/powerpoint/2010/main" spd="slow" advClick="0" advTm="3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arte france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844" y="79006"/>
            <a:ext cx="6676087" cy="6778994"/>
          </a:xfrm>
          <a:prstGeom prst="rect">
            <a:avLst/>
          </a:prstGeom>
        </p:spPr>
      </p:pic>
      <p:pic>
        <p:nvPicPr>
          <p:cNvPr id="13" name="Image 12" descr="carte france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844" y="79006"/>
            <a:ext cx="6676087" cy="6778994"/>
          </a:xfrm>
          <a:prstGeom prst="rect">
            <a:avLst/>
          </a:prstGeom>
        </p:spPr>
      </p:pic>
      <p:sp>
        <p:nvSpPr>
          <p:cNvPr id="14" name="Ellipse 13"/>
          <p:cNvSpPr/>
          <p:nvPr/>
        </p:nvSpPr>
        <p:spPr>
          <a:xfrm>
            <a:off x="2701259" y="264416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6227863" y="250200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3441301" y="3820110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6427654" y="210472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3512387" y="2359845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4445980" y="1891482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5697090" y="5497590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6427654" y="553626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3754079" y="2786322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5554918" y="367795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3299129" y="1384448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/>
          <p:cNvSpPr/>
          <p:nvPr/>
        </p:nvSpPr>
        <p:spPr>
          <a:xfrm>
            <a:off x="2843431" y="419920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6599761" y="413362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27"/>
          <p:cNvSpPr/>
          <p:nvPr/>
        </p:nvSpPr>
        <p:spPr>
          <a:xfrm>
            <a:off x="4038422" y="535543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5952998" y="145552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/>
          <p:cNvSpPr/>
          <p:nvPr/>
        </p:nvSpPr>
        <p:spPr>
          <a:xfrm>
            <a:off x="6741933" y="2558868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/>
          <p:cNvSpPr/>
          <p:nvPr/>
        </p:nvSpPr>
        <p:spPr>
          <a:xfrm>
            <a:off x="4445980" y="147050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/>
          <p:cNvSpPr/>
          <p:nvPr/>
        </p:nvSpPr>
        <p:spPr>
          <a:xfrm>
            <a:off x="2853659" y="151239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/>
          <p:cNvSpPr/>
          <p:nvPr/>
        </p:nvSpPr>
        <p:spPr>
          <a:xfrm>
            <a:off x="4237463" y="174932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Ellipse 33"/>
          <p:cNvSpPr/>
          <p:nvPr/>
        </p:nvSpPr>
        <p:spPr>
          <a:xfrm>
            <a:off x="6162266" y="203914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4502849" y="1654550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/>
          <p:cNvSpPr/>
          <p:nvPr/>
        </p:nvSpPr>
        <p:spPr>
          <a:xfrm>
            <a:off x="3499670" y="285740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/>
          <p:cNvSpPr/>
          <p:nvPr/>
        </p:nvSpPr>
        <p:spPr>
          <a:xfrm>
            <a:off x="3512387" y="270102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/>
          <p:cNvSpPr/>
          <p:nvPr/>
        </p:nvSpPr>
        <p:spPr>
          <a:xfrm>
            <a:off x="4645021" y="182590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/>
          <p:cNvSpPr/>
          <p:nvPr/>
        </p:nvSpPr>
        <p:spPr>
          <a:xfrm>
            <a:off x="6457589" y="3688192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/>
          <p:cNvSpPr/>
          <p:nvPr/>
        </p:nvSpPr>
        <p:spPr>
          <a:xfrm>
            <a:off x="3546311" y="528435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3100839" y="4687280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4645021" y="21400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6986864" y="1796709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2512447" y="283921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3682993" y="262994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4863769" y="3962269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2816497" y="1441311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6930744" y="189698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4722346" y="182590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7001830" y="5405106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5632244" y="3830350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/>
          <p:cNvSpPr/>
          <p:nvPr/>
        </p:nvSpPr>
        <p:spPr>
          <a:xfrm>
            <a:off x="4468689" y="1451552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5632244" y="554726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/>
          <p:cNvSpPr/>
          <p:nvPr/>
        </p:nvSpPr>
        <p:spPr>
          <a:xfrm>
            <a:off x="5774416" y="5334026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3774536" y="437055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/>
          <p:cNvSpPr/>
          <p:nvPr/>
        </p:nvSpPr>
        <p:spPr>
          <a:xfrm>
            <a:off x="3916708" y="561834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/>
          <p:cNvSpPr/>
          <p:nvPr/>
        </p:nvSpPr>
        <p:spPr>
          <a:xfrm>
            <a:off x="6666107" y="2627498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/>
          <p:cNvSpPr/>
          <p:nvPr/>
        </p:nvSpPr>
        <p:spPr>
          <a:xfrm>
            <a:off x="4793432" y="5760503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/>
          <p:cNvSpPr/>
          <p:nvPr/>
        </p:nvSpPr>
        <p:spPr>
          <a:xfrm>
            <a:off x="4539775" y="1699488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/>
          <p:cNvSpPr/>
          <p:nvPr/>
        </p:nvSpPr>
        <p:spPr>
          <a:xfrm>
            <a:off x="3703450" y="2769657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/>
          <p:cNvSpPr/>
          <p:nvPr/>
        </p:nvSpPr>
        <p:spPr>
          <a:xfrm>
            <a:off x="6498502" y="580146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/>
          <p:cNvSpPr/>
          <p:nvPr/>
        </p:nvSpPr>
        <p:spPr>
          <a:xfrm>
            <a:off x="4468689" y="51406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/>
          <p:cNvSpPr/>
          <p:nvPr/>
        </p:nvSpPr>
        <p:spPr>
          <a:xfrm>
            <a:off x="7089384" y="5191867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6523935" y="1441311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/>
          <p:cNvSpPr/>
          <p:nvPr/>
        </p:nvSpPr>
        <p:spPr>
          <a:xfrm>
            <a:off x="5845502" y="444163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@</a:t>
            </a:r>
            <a:endParaRPr lang="fr-FR" dirty="0"/>
          </a:p>
        </p:txBody>
      </p:sp>
      <p:sp>
        <p:nvSpPr>
          <p:cNvPr id="66" name="Ellipse 65"/>
          <p:cNvSpPr/>
          <p:nvPr/>
        </p:nvSpPr>
        <p:spPr>
          <a:xfrm>
            <a:off x="1490313" y="2124439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/>
          <p:cNvSpPr/>
          <p:nvPr/>
        </p:nvSpPr>
        <p:spPr>
          <a:xfrm>
            <a:off x="4485157" y="542711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/>
          <p:cNvSpPr/>
          <p:nvPr/>
        </p:nvSpPr>
        <p:spPr>
          <a:xfrm>
            <a:off x="3017789" y="4583793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/>
          <p:cNvSpPr/>
          <p:nvPr/>
        </p:nvSpPr>
        <p:spPr>
          <a:xfrm>
            <a:off x="5309988" y="549819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/>
          <p:cNvSpPr/>
          <p:nvPr/>
        </p:nvSpPr>
        <p:spPr>
          <a:xfrm>
            <a:off x="4595657" y="1896983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/>
          <p:cNvSpPr/>
          <p:nvPr/>
        </p:nvSpPr>
        <p:spPr>
          <a:xfrm>
            <a:off x="4586179" y="1628408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3731885" y="1091415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3813199" y="1101656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4486145" y="1426174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>
            <a:off x="4486145" y="1869315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/>
          <p:cNvSpPr/>
          <p:nvPr/>
        </p:nvSpPr>
        <p:spPr>
          <a:xfrm>
            <a:off x="3083385" y="2665407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/>
          <p:cNvSpPr/>
          <p:nvPr/>
        </p:nvSpPr>
        <p:spPr>
          <a:xfrm>
            <a:off x="2140314" y="1838435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/>
          <p:cNvSpPr/>
          <p:nvPr/>
        </p:nvSpPr>
        <p:spPr>
          <a:xfrm>
            <a:off x="4503364" y="2866720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/>
          <p:cNvSpPr/>
          <p:nvPr/>
        </p:nvSpPr>
        <p:spPr>
          <a:xfrm>
            <a:off x="5377086" y="3859546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/>
          <p:cNvSpPr/>
          <p:nvPr/>
        </p:nvSpPr>
        <p:spPr>
          <a:xfrm>
            <a:off x="4440769" y="1622747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/>
          <p:cNvSpPr/>
          <p:nvPr/>
        </p:nvSpPr>
        <p:spPr>
          <a:xfrm>
            <a:off x="4680445" y="1587286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/>
          <p:cNvSpPr/>
          <p:nvPr/>
        </p:nvSpPr>
        <p:spPr>
          <a:xfrm>
            <a:off x="4680445" y="1869315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/>
          <p:cNvSpPr/>
          <p:nvPr/>
        </p:nvSpPr>
        <p:spPr>
          <a:xfrm>
            <a:off x="4631081" y="1775147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/>
          <p:cNvSpPr/>
          <p:nvPr/>
        </p:nvSpPr>
        <p:spPr>
          <a:xfrm>
            <a:off x="3518627" y="3291512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/>
          <p:cNvSpPr/>
          <p:nvPr/>
        </p:nvSpPr>
        <p:spPr>
          <a:xfrm>
            <a:off x="5443432" y="3930625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/>
          <p:cNvSpPr/>
          <p:nvPr/>
        </p:nvSpPr>
        <p:spPr>
          <a:xfrm>
            <a:off x="5377086" y="3930625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" name="Connecteur droit avec flèche 2"/>
          <p:cNvCxnSpPr/>
          <p:nvPr/>
        </p:nvCxnSpPr>
        <p:spPr>
          <a:xfrm flipH="1">
            <a:off x="5581432" y="3291512"/>
            <a:ext cx="1562570" cy="6809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6930744" y="3080751"/>
            <a:ext cx="121793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FOCAL</a:t>
            </a:r>
          </a:p>
          <a:p>
            <a:pPr algn="ctr"/>
            <a:r>
              <a:rPr lang="fr-FR" sz="1600" dirty="0" smtClean="0"/>
              <a:t>(St Etienne)</a:t>
            </a:r>
            <a:endParaRPr lang="fr-FR" sz="1600" dirty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2009358" y="995115"/>
            <a:ext cx="807139" cy="4310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871985" y="797497"/>
            <a:ext cx="149580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ATOLL</a:t>
            </a:r>
            <a:br>
              <a:rPr lang="fr-FR" sz="1600" b="1" dirty="0" smtClean="0"/>
            </a:br>
            <a:r>
              <a:rPr lang="fr-FR" sz="1600" dirty="0" smtClean="0"/>
              <a:t>(Manche)</a:t>
            </a:r>
            <a:endParaRPr lang="fr-FR" sz="1600" dirty="0"/>
          </a:p>
        </p:txBody>
      </p:sp>
      <p:cxnSp>
        <p:nvCxnSpPr>
          <p:cNvPr id="10" name="Connecteur droit avec flèche 9"/>
          <p:cNvCxnSpPr>
            <a:endCxn id="81" idx="4"/>
          </p:cNvCxnSpPr>
          <p:nvPr/>
        </p:nvCxnSpPr>
        <p:spPr>
          <a:xfrm flipH="1">
            <a:off x="4751531" y="656223"/>
            <a:ext cx="1476332" cy="10732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ZoneTexte 86"/>
          <p:cNvSpPr txBox="1"/>
          <p:nvPr/>
        </p:nvSpPr>
        <p:spPr>
          <a:xfrm>
            <a:off x="6000390" y="449777"/>
            <a:ext cx="192081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MICROMEGA</a:t>
            </a:r>
          </a:p>
          <a:p>
            <a:pPr algn="ctr"/>
            <a:r>
              <a:rPr lang="fr-FR" sz="1600" dirty="0" smtClean="0"/>
              <a:t>(Région parisienne)</a:t>
            </a:r>
            <a:endParaRPr lang="fr-FR" sz="1600" dirty="0"/>
          </a:p>
        </p:txBody>
      </p:sp>
      <p:cxnSp>
        <p:nvCxnSpPr>
          <p:cNvPr id="9" name="Connecteur droit avec flèche 8"/>
          <p:cNvCxnSpPr>
            <a:endCxn id="30" idx="5"/>
          </p:cNvCxnSpPr>
          <p:nvPr/>
        </p:nvCxnSpPr>
        <p:spPr>
          <a:xfrm flipH="1">
            <a:off x="6863284" y="2359845"/>
            <a:ext cx="747633" cy="3203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9" name="ZoneTexte 88"/>
          <p:cNvSpPr txBox="1"/>
          <p:nvPr/>
        </p:nvSpPr>
        <p:spPr>
          <a:xfrm>
            <a:off x="7423486" y="2124440"/>
            <a:ext cx="121793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ATOHM</a:t>
            </a:r>
          </a:p>
          <a:p>
            <a:pPr algn="ctr"/>
            <a:r>
              <a:rPr lang="fr-FR" sz="1600" dirty="0" smtClean="0"/>
              <a:t>(Besançon)</a:t>
            </a:r>
            <a:endParaRPr lang="fr-FR" sz="1600" dirty="0"/>
          </a:p>
        </p:txBody>
      </p:sp>
      <p:sp>
        <p:nvSpPr>
          <p:cNvPr id="90" name="Ellipse 89"/>
          <p:cNvSpPr/>
          <p:nvPr/>
        </p:nvSpPr>
        <p:spPr>
          <a:xfrm>
            <a:off x="5368358" y="203914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Ellipse 90"/>
          <p:cNvSpPr/>
          <p:nvPr/>
        </p:nvSpPr>
        <p:spPr>
          <a:xfrm>
            <a:off x="2993107" y="1512390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2" name="Image 91" descr="Impressio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9603" y="279580"/>
            <a:ext cx="607284" cy="55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5974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xmlns:p14="http://schemas.microsoft.com/office/powerpoint/2010/main" spd="slow" advClick="0" advTm="3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arte france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844" y="79006"/>
            <a:ext cx="6676087" cy="6778994"/>
          </a:xfrm>
          <a:prstGeom prst="rect">
            <a:avLst/>
          </a:prstGeom>
        </p:spPr>
      </p:pic>
      <p:pic>
        <p:nvPicPr>
          <p:cNvPr id="13" name="Image 12" descr="carte france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844" y="79006"/>
            <a:ext cx="6676087" cy="6778994"/>
          </a:xfrm>
          <a:prstGeom prst="rect">
            <a:avLst/>
          </a:prstGeom>
        </p:spPr>
      </p:pic>
      <p:sp>
        <p:nvSpPr>
          <p:cNvPr id="14" name="Ellipse 13"/>
          <p:cNvSpPr/>
          <p:nvPr/>
        </p:nvSpPr>
        <p:spPr>
          <a:xfrm>
            <a:off x="2701259" y="264416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6227863" y="250200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3441301" y="3820110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6427654" y="210472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3512387" y="2359845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4445980" y="1891482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5697090" y="5497590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6427654" y="553626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3754079" y="2786322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5554918" y="367795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3299129" y="1384448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/>
          <p:cNvSpPr/>
          <p:nvPr/>
        </p:nvSpPr>
        <p:spPr>
          <a:xfrm>
            <a:off x="2843431" y="419920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6599761" y="413362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27"/>
          <p:cNvSpPr/>
          <p:nvPr/>
        </p:nvSpPr>
        <p:spPr>
          <a:xfrm>
            <a:off x="4038422" y="535543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5952998" y="145552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/>
          <p:cNvSpPr/>
          <p:nvPr/>
        </p:nvSpPr>
        <p:spPr>
          <a:xfrm>
            <a:off x="6741933" y="2558868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/>
          <p:cNvSpPr/>
          <p:nvPr/>
        </p:nvSpPr>
        <p:spPr>
          <a:xfrm>
            <a:off x="4445980" y="147050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/>
          <p:cNvSpPr/>
          <p:nvPr/>
        </p:nvSpPr>
        <p:spPr>
          <a:xfrm>
            <a:off x="2853659" y="151239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/>
          <p:cNvSpPr/>
          <p:nvPr/>
        </p:nvSpPr>
        <p:spPr>
          <a:xfrm>
            <a:off x="4237463" y="174932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Ellipse 33"/>
          <p:cNvSpPr/>
          <p:nvPr/>
        </p:nvSpPr>
        <p:spPr>
          <a:xfrm>
            <a:off x="6162266" y="203914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4502849" y="1654550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/>
          <p:cNvSpPr/>
          <p:nvPr/>
        </p:nvSpPr>
        <p:spPr>
          <a:xfrm>
            <a:off x="3499670" y="285740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/>
          <p:cNvSpPr/>
          <p:nvPr/>
        </p:nvSpPr>
        <p:spPr>
          <a:xfrm>
            <a:off x="3512387" y="270102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/>
          <p:cNvSpPr/>
          <p:nvPr/>
        </p:nvSpPr>
        <p:spPr>
          <a:xfrm>
            <a:off x="4645021" y="182590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/>
          <p:cNvSpPr/>
          <p:nvPr/>
        </p:nvSpPr>
        <p:spPr>
          <a:xfrm>
            <a:off x="6457589" y="3688192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/>
          <p:cNvSpPr/>
          <p:nvPr/>
        </p:nvSpPr>
        <p:spPr>
          <a:xfrm>
            <a:off x="3546311" y="528435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3100839" y="4687280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4645021" y="21400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6986864" y="1796709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2512447" y="283921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3682993" y="262994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4863769" y="3962269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2816497" y="1441311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6930744" y="189698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4722346" y="182590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7001830" y="5405106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5632244" y="3830350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/>
          <p:cNvSpPr/>
          <p:nvPr/>
        </p:nvSpPr>
        <p:spPr>
          <a:xfrm>
            <a:off x="4468689" y="1451552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5632244" y="554726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/>
          <p:cNvSpPr/>
          <p:nvPr/>
        </p:nvSpPr>
        <p:spPr>
          <a:xfrm>
            <a:off x="5774416" y="5334026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3774536" y="437055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/>
          <p:cNvSpPr/>
          <p:nvPr/>
        </p:nvSpPr>
        <p:spPr>
          <a:xfrm>
            <a:off x="3916708" y="561834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/>
          <p:cNvSpPr/>
          <p:nvPr/>
        </p:nvSpPr>
        <p:spPr>
          <a:xfrm>
            <a:off x="6666107" y="2627498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/>
          <p:cNvSpPr/>
          <p:nvPr/>
        </p:nvSpPr>
        <p:spPr>
          <a:xfrm>
            <a:off x="4793432" y="5760503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/>
          <p:cNvSpPr/>
          <p:nvPr/>
        </p:nvSpPr>
        <p:spPr>
          <a:xfrm>
            <a:off x="4539775" y="1699488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/>
          <p:cNvSpPr/>
          <p:nvPr/>
        </p:nvSpPr>
        <p:spPr>
          <a:xfrm>
            <a:off x="3703450" y="2769657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/>
          <p:cNvSpPr/>
          <p:nvPr/>
        </p:nvSpPr>
        <p:spPr>
          <a:xfrm>
            <a:off x="6498502" y="580146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/>
          <p:cNvSpPr/>
          <p:nvPr/>
        </p:nvSpPr>
        <p:spPr>
          <a:xfrm>
            <a:off x="4468689" y="51406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/>
          <p:cNvSpPr/>
          <p:nvPr/>
        </p:nvSpPr>
        <p:spPr>
          <a:xfrm>
            <a:off x="7089384" y="5191867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6523935" y="1441311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/>
          <p:cNvSpPr/>
          <p:nvPr/>
        </p:nvSpPr>
        <p:spPr>
          <a:xfrm>
            <a:off x="5845502" y="444163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@</a:t>
            </a:r>
            <a:endParaRPr lang="fr-FR" dirty="0"/>
          </a:p>
        </p:txBody>
      </p:sp>
      <p:sp>
        <p:nvSpPr>
          <p:cNvPr id="66" name="Ellipse 65"/>
          <p:cNvSpPr/>
          <p:nvPr/>
        </p:nvSpPr>
        <p:spPr>
          <a:xfrm>
            <a:off x="1490313" y="2124439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/>
          <p:cNvSpPr/>
          <p:nvPr/>
        </p:nvSpPr>
        <p:spPr>
          <a:xfrm>
            <a:off x="4485157" y="542711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/>
          <p:cNvSpPr/>
          <p:nvPr/>
        </p:nvSpPr>
        <p:spPr>
          <a:xfrm>
            <a:off x="3017789" y="4583793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/>
          <p:cNvSpPr/>
          <p:nvPr/>
        </p:nvSpPr>
        <p:spPr>
          <a:xfrm>
            <a:off x="5309988" y="549819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/>
          <p:cNvSpPr/>
          <p:nvPr/>
        </p:nvSpPr>
        <p:spPr>
          <a:xfrm>
            <a:off x="4595657" y="1896983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/>
          <p:cNvSpPr/>
          <p:nvPr/>
        </p:nvSpPr>
        <p:spPr>
          <a:xfrm>
            <a:off x="4586179" y="1628408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3731885" y="1091415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3813199" y="1101656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4486145" y="1426174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>
            <a:off x="4486145" y="1869315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/>
          <p:cNvSpPr/>
          <p:nvPr/>
        </p:nvSpPr>
        <p:spPr>
          <a:xfrm>
            <a:off x="3083385" y="2665407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/>
          <p:cNvSpPr/>
          <p:nvPr/>
        </p:nvSpPr>
        <p:spPr>
          <a:xfrm>
            <a:off x="2140314" y="1838435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/>
          <p:cNvSpPr/>
          <p:nvPr/>
        </p:nvSpPr>
        <p:spPr>
          <a:xfrm>
            <a:off x="4503364" y="2866720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/>
          <p:cNvSpPr/>
          <p:nvPr/>
        </p:nvSpPr>
        <p:spPr>
          <a:xfrm>
            <a:off x="5377086" y="3859546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/>
          <p:cNvSpPr/>
          <p:nvPr/>
        </p:nvSpPr>
        <p:spPr>
          <a:xfrm>
            <a:off x="4440769" y="1622747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/>
          <p:cNvSpPr/>
          <p:nvPr/>
        </p:nvSpPr>
        <p:spPr>
          <a:xfrm>
            <a:off x="4680445" y="1587286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/>
          <p:cNvSpPr/>
          <p:nvPr/>
        </p:nvSpPr>
        <p:spPr>
          <a:xfrm>
            <a:off x="4680445" y="1869315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/>
          <p:cNvSpPr/>
          <p:nvPr/>
        </p:nvSpPr>
        <p:spPr>
          <a:xfrm>
            <a:off x="4631081" y="1775147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/>
          <p:cNvSpPr/>
          <p:nvPr/>
        </p:nvSpPr>
        <p:spPr>
          <a:xfrm>
            <a:off x="3518627" y="3291512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/>
          <p:cNvSpPr/>
          <p:nvPr/>
        </p:nvSpPr>
        <p:spPr>
          <a:xfrm>
            <a:off x="5443432" y="3930625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/>
          <p:cNvSpPr/>
          <p:nvPr/>
        </p:nvSpPr>
        <p:spPr>
          <a:xfrm>
            <a:off x="5377086" y="3930625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" name="Connecteur droit avec flèche 2"/>
          <p:cNvCxnSpPr/>
          <p:nvPr/>
        </p:nvCxnSpPr>
        <p:spPr>
          <a:xfrm flipH="1">
            <a:off x="5581432" y="3291512"/>
            <a:ext cx="1562570" cy="6809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6930744" y="3080751"/>
            <a:ext cx="121793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FOCAL</a:t>
            </a:r>
          </a:p>
          <a:p>
            <a:pPr algn="ctr"/>
            <a:r>
              <a:rPr lang="fr-FR" sz="1600" dirty="0" smtClean="0"/>
              <a:t>(St Etienne)</a:t>
            </a:r>
            <a:endParaRPr lang="fr-FR" sz="1600" dirty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2009358" y="995115"/>
            <a:ext cx="807139" cy="4310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871985" y="797497"/>
            <a:ext cx="149580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ATOLL</a:t>
            </a:r>
            <a:br>
              <a:rPr lang="fr-FR" sz="1600" b="1" dirty="0" smtClean="0"/>
            </a:br>
            <a:r>
              <a:rPr lang="fr-FR" sz="1600" dirty="0" smtClean="0"/>
              <a:t>(Manche)</a:t>
            </a:r>
            <a:endParaRPr lang="fr-FR" sz="1600" dirty="0"/>
          </a:p>
        </p:txBody>
      </p:sp>
      <p:cxnSp>
        <p:nvCxnSpPr>
          <p:cNvPr id="10" name="Connecteur droit avec flèche 9"/>
          <p:cNvCxnSpPr>
            <a:endCxn id="81" idx="4"/>
          </p:cNvCxnSpPr>
          <p:nvPr/>
        </p:nvCxnSpPr>
        <p:spPr>
          <a:xfrm flipH="1">
            <a:off x="4751531" y="656223"/>
            <a:ext cx="1476332" cy="10732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ZoneTexte 86"/>
          <p:cNvSpPr txBox="1"/>
          <p:nvPr/>
        </p:nvSpPr>
        <p:spPr>
          <a:xfrm>
            <a:off x="6000390" y="449777"/>
            <a:ext cx="192081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MICROMEGA</a:t>
            </a:r>
          </a:p>
          <a:p>
            <a:pPr algn="ctr"/>
            <a:r>
              <a:rPr lang="fr-FR" sz="1600" dirty="0" smtClean="0"/>
              <a:t>(Région parisienne)</a:t>
            </a:r>
            <a:endParaRPr lang="fr-FR" sz="1600" dirty="0"/>
          </a:p>
        </p:txBody>
      </p:sp>
      <p:cxnSp>
        <p:nvCxnSpPr>
          <p:cNvPr id="9" name="Connecteur droit avec flèche 8"/>
          <p:cNvCxnSpPr>
            <a:endCxn id="30" idx="5"/>
          </p:cNvCxnSpPr>
          <p:nvPr/>
        </p:nvCxnSpPr>
        <p:spPr>
          <a:xfrm flipH="1">
            <a:off x="6863284" y="2359845"/>
            <a:ext cx="747633" cy="3203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9" name="ZoneTexte 88"/>
          <p:cNvSpPr txBox="1"/>
          <p:nvPr/>
        </p:nvSpPr>
        <p:spPr>
          <a:xfrm>
            <a:off x="7423486" y="2124440"/>
            <a:ext cx="121793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ATOHM</a:t>
            </a:r>
          </a:p>
          <a:p>
            <a:pPr algn="ctr"/>
            <a:r>
              <a:rPr lang="fr-FR" sz="1600" dirty="0" smtClean="0"/>
              <a:t>(Besançon)</a:t>
            </a:r>
            <a:endParaRPr lang="fr-FR" sz="1600" dirty="0"/>
          </a:p>
        </p:txBody>
      </p:sp>
      <p:sp>
        <p:nvSpPr>
          <p:cNvPr id="90" name="Ellipse 89"/>
          <p:cNvSpPr/>
          <p:nvPr/>
        </p:nvSpPr>
        <p:spPr>
          <a:xfrm>
            <a:off x="5368358" y="203914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" name="Connecteur droit avec flèche 11"/>
          <p:cNvCxnSpPr/>
          <p:nvPr/>
        </p:nvCxnSpPr>
        <p:spPr>
          <a:xfrm flipH="1">
            <a:off x="5557170" y="1458040"/>
            <a:ext cx="2303673" cy="6342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ZoneTexte 90"/>
          <p:cNvSpPr txBox="1"/>
          <p:nvPr/>
        </p:nvSpPr>
        <p:spPr>
          <a:xfrm>
            <a:off x="7610917" y="1248434"/>
            <a:ext cx="121793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DAVIS </a:t>
            </a:r>
          </a:p>
          <a:p>
            <a:pPr algn="ctr"/>
            <a:r>
              <a:rPr lang="fr-FR" sz="1600" dirty="0" smtClean="0"/>
              <a:t>(Troyes)</a:t>
            </a:r>
            <a:endParaRPr lang="fr-FR" sz="1600" dirty="0"/>
          </a:p>
        </p:txBody>
      </p:sp>
      <p:sp>
        <p:nvSpPr>
          <p:cNvPr id="92" name="Ellipse 91"/>
          <p:cNvSpPr/>
          <p:nvPr/>
        </p:nvSpPr>
        <p:spPr>
          <a:xfrm>
            <a:off x="2993107" y="1512390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3" name="Image 92" descr="Impressio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9603" y="279580"/>
            <a:ext cx="607284" cy="55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800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xmlns:p14="http://schemas.microsoft.com/office/powerpoint/2010/main" spd="slow" advClick="0" advTm="3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arte france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844" y="79006"/>
            <a:ext cx="6676087" cy="6778994"/>
          </a:xfrm>
          <a:prstGeom prst="rect">
            <a:avLst/>
          </a:prstGeom>
        </p:spPr>
      </p:pic>
      <p:pic>
        <p:nvPicPr>
          <p:cNvPr id="13" name="Image 12" descr="carte france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844" y="79006"/>
            <a:ext cx="6676087" cy="6778994"/>
          </a:xfrm>
          <a:prstGeom prst="rect">
            <a:avLst/>
          </a:prstGeom>
        </p:spPr>
      </p:pic>
      <p:sp>
        <p:nvSpPr>
          <p:cNvPr id="14" name="Ellipse 13"/>
          <p:cNvSpPr/>
          <p:nvPr/>
        </p:nvSpPr>
        <p:spPr>
          <a:xfrm>
            <a:off x="2701259" y="264416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6227863" y="250200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3362987" y="394468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6427654" y="210472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3512387" y="2359845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4445980" y="1891482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5697090" y="5497590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6427654" y="553626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3754079" y="2786322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5554918" y="367795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3299129" y="1384448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/>
          <p:cNvSpPr/>
          <p:nvPr/>
        </p:nvSpPr>
        <p:spPr>
          <a:xfrm>
            <a:off x="2843431" y="419920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6599761" y="413362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27"/>
          <p:cNvSpPr/>
          <p:nvPr/>
        </p:nvSpPr>
        <p:spPr>
          <a:xfrm>
            <a:off x="4038422" y="535543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5952998" y="145552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/>
          <p:cNvSpPr/>
          <p:nvPr/>
        </p:nvSpPr>
        <p:spPr>
          <a:xfrm>
            <a:off x="6741933" y="2558868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/>
          <p:cNvSpPr/>
          <p:nvPr/>
        </p:nvSpPr>
        <p:spPr>
          <a:xfrm>
            <a:off x="4445980" y="147050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/>
          <p:cNvSpPr/>
          <p:nvPr/>
        </p:nvSpPr>
        <p:spPr>
          <a:xfrm>
            <a:off x="2853659" y="151239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/>
          <p:cNvSpPr/>
          <p:nvPr/>
        </p:nvSpPr>
        <p:spPr>
          <a:xfrm>
            <a:off x="4237463" y="174932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Ellipse 33"/>
          <p:cNvSpPr/>
          <p:nvPr/>
        </p:nvSpPr>
        <p:spPr>
          <a:xfrm>
            <a:off x="6162266" y="203914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4502849" y="1654550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/>
          <p:cNvSpPr/>
          <p:nvPr/>
        </p:nvSpPr>
        <p:spPr>
          <a:xfrm>
            <a:off x="3499670" y="285740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/>
          <p:cNvSpPr/>
          <p:nvPr/>
        </p:nvSpPr>
        <p:spPr>
          <a:xfrm>
            <a:off x="3512387" y="270102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/>
          <p:cNvSpPr/>
          <p:nvPr/>
        </p:nvSpPr>
        <p:spPr>
          <a:xfrm>
            <a:off x="4645021" y="182590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/>
          <p:cNvSpPr/>
          <p:nvPr/>
        </p:nvSpPr>
        <p:spPr>
          <a:xfrm>
            <a:off x="6457589" y="3688192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/>
          <p:cNvSpPr/>
          <p:nvPr/>
        </p:nvSpPr>
        <p:spPr>
          <a:xfrm>
            <a:off x="3546311" y="528435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3100839" y="4687280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4645021" y="21400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6986864" y="1796709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2512447" y="283921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3682993" y="262994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4863769" y="3962269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2816497" y="1441311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6930744" y="189698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4722346" y="182590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7001830" y="5405106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5632244" y="3830350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/>
          <p:cNvSpPr/>
          <p:nvPr/>
        </p:nvSpPr>
        <p:spPr>
          <a:xfrm>
            <a:off x="4468689" y="1451552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5632244" y="554726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/>
          <p:cNvSpPr/>
          <p:nvPr/>
        </p:nvSpPr>
        <p:spPr>
          <a:xfrm>
            <a:off x="5774416" y="5334026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3774536" y="437055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/>
          <p:cNvSpPr/>
          <p:nvPr/>
        </p:nvSpPr>
        <p:spPr>
          <a:xfrm>
            <a:off x="3916708" y="561834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/>
          <p:cNvSpPr/>
          <p:nvPr/>
        </p:nvSpPr>
        <p:spPr>
          <a:xfrm>
            <a:off x="6666107" y="2627498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/>
          <p:cNvSpPr/>
          <p:nvPr/>
        </p:nvSpPr>
        <p:spPr>
          <a:xfrm>
            <a:off x="4793432" y="5760503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/>
          <p:cNvSpPr/>
          <p:nvPr/>
        </p:nvSpPr>
        <p:spPr>
          <a:xfrm>
            <a:off x="4539775" y="1699488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/>
          <p:cNvSpPr/>
          <p:nvPr/>
        </p:nvSpPr>
        <p:spPr>
          <a:xfrm>
            <a:off x="3703450" y="2769657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/>
          <p:cNvSpPr/>
          <p:nvPr/>
        </p:nvSpPr>
        <p:spPr>
          <a:xfrm>
            <a:off x="6498502" y="580146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/>
          <p:cNvSpPr/>
          <p:nvPr/>
        </p:nvSpPr>
        <p:spPr>
          <a:xfrm>
            <a:off x="4468689" y="51406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/>
          <p:cNvSpPr/>
          <p:nvPr/>
        </p:nvSpPr>
        <p:spPr>
          <a:xfrm>
            <a:off x="7089384" y="5191867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6523935" y="1441311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/>
          <p:cNvSpPr/>
          <p:nvPr/>
        </p:nvSpPr>
        <p:spPr>
          <a:xfrm>
            <a:off x="5845502" y="444163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@</a:t>
            </a:r>
            <a:endParaRPr lang="fr-FR" dirty="0"/>
          </a:p>
        </p:txBody>
      </p:sp>
      <p:sp>
        <p:nvSpPr>
          <p:cNvPr id="66" name="Ellipse 65"/>
          <p:cNvSpPr/>
          <p:nvPr/>
        </p:nvSpPr>
        <p:spPr>
          <a:xfrm>
            <a:off x="1490313" y="2124439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/>
          <p:cNvSpPr/>
          <p:nvPr/>
        </p:nvSpPr>
        <p:spPr>
          <a:xfrm>
            <a:off x="4485157" y="542711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/>
          <p:cNvSpPr/>
          <p:nvPr/>
        </p:nvSpPr>
        <p:spPr>
          <a:xfrm>
            <a:off x="3017789" y="4583793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/>
          <p:cNvSpPr/>
          <p:nvPr/>
        </p:nvSpPr>
        <p:spPr>
          <a:xfrm>
            <a:off x="5309988" y="549819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/>
          <p:cNvSpPr/>
          <p:nvPr/>
        </p:nvSpPr>
        <p:spPr>
          <a:xfrm>
            <a:off x="4595657" y="1896983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/>
          <p:cNvSpPr/>
          <p:nvPr/>
        </p:nvSpPr>
        <p:spPr>
          <a:xfrm>
            <a:off x="4586179" y="1628408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3731885" y="1091415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3813199" y="1101656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4486145" y="1426174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>
            <a:off x="4486145" y="1869315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/>
          <p:cNvSpPr/>
          <p:nvPr/>
        </p:nvSpPr>
        <p:spPr>
          <a:xfrm>
            <a:off x="3083385" y="2665407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/>
          <p:cNvSpPr/>
          <p:nvPr/>
        </p:nvSpPr>
        <p:spPr>
          <a:xfrm>
            <a:off x="2140314" y="1838435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/>
          <p:cNvSpPr/>
          <p:nvPr/>
        </p:nvSpPr>
        <p:spPr>
          <a:xfrm>
            <a:off x="4503364" y="2866720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/>
          <p:cNvSpPr/>
          <p:nvPr/>
        </p:nvSpPr>
        <p:spPr>
          <a:xfrm>
            <a:off x="5377086" y="3859546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/>
          <p:cNvSpPr/>
          <p:nvPr/>
        </p:nvSpPr>
        <p:spPr>
          <a:xfrm>
            <a:off x="4440769" y="1622747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/>
          <p:cNvSpPr/>
          <p:nvPr/>
        </p:nvSpPr>
        <p:spPr>
          <a:xfrm>
            <a:off x="4680445" y="1587286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/>
          <p:cNvSpPr/>
          <p:nvPr/>
        </p:nvSpPr>
        <p:spPr>
          <a:xfrm>
            <a:off x="4680445" y="1869315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/>
          <p:cNvSpPr/>
          <p:nvPr/>
        </p:nvSpPr>
        <p:spPr>
          <a:xfrm>
            <a:off x="4631081" y="1775147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/>
          <p:cNvSpPr/>
          <p:nvPr/>
        </p:nvSpPr>
        <p:spPr>
          <a:xfrm>
            <a:off x="3518627" y="3291512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/>
          <p:cNvSpPr/>
          <p:nvPr/>
        </p:nvSpPr>
        <p:spPr>
          <a:xfrm>
            <a:off x="5443432" y="3930625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/>
          <p:cNvSpPr/>
          <p:nvPr/>
        </p:nvSpPr>
        <p:spPr>
          <a:xfrm>
            <a:off x="5377086" y="3930625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" name="Connecteur droit avec flèche 2"/>
          <p:cNvCxnSpPr/>
          <p:nvPr/>
        </p:nvCxnSpPr>
        <p:spPr>
          <a:xfrm flipH="1">
            <a:off x="5581432" y="3291512"/>
            <a:ext cx="1562570" cy="6809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6930744" y="3080751"/>
            <a:ext cx="121793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FOCAL</a:t>
            </a:r>
          </a:p>
          <a:p>
            <a:pPr algn="ctr"/>
            <a:r>
              <a:rPr lang="fr-FR" sz="1600" dirty="0" smtClean="0"/>
              <a:t>(St Etienne)</a:t>
            </a:r>
            <a:endParaRPr lang="fr-FR" sz="1600" dirty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2009358" y="995115"/>
            <a:ext cx="807139" cy="4310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871985" y="797497"/>
            <a:ext cx="149580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ATOLL</a:t>
            </a:r>
            <a:br>
              <a:rPr lang="fr-FR" sz="1600" b="1" dirty="0" smtClean="0"/>
            </a:br>
            <a:r>
              <a:rPr lang="fr-FR" sz="1600" dirty="0" smtClean="0"/>
              <a:t>(Manche)</a:t>
            </a:r>
            <a:endParaRPr lang="fr-FR" sz="1600" dirty="0"/>
          </a:p>
        </p:txBody>
      </p:sp>
      <p:cxnSp>
        <p:nvCxnSpPr>
          <p:cNvPr id="10" name="Connecteur droit avec flèche 9"/>
          <p:cNvCxnSpPr>
            <a:endCxn id="81" idx="4"/>
          </p:cNvCxnSpPr>
          <p:nvPr/>
        </p:nvCxnSpPr>
        <p:spPr>
          <a:xfrm flipH="1">
            <a:off x="4751531" y="656223"/>
            <a:ext cx="1476332" cy="10732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ZoneTexte 86"/>
          <p:cNvSpPr txBox="1"/>
          <p:nvPr/>
        </p:nvSpPr>
        <p:spPr>
          <a:xfrm>
            <a:off x="6000390" y="449777"/>
            <a:ext cx="192081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MICROMEGA</a:t>
            </a:r>
          </a:p>
          <a:p>
            <a:pPr algn="ctr"/>
            <a:r>
              <a:rPr lang="fr-FR" sz="1600" dirty="0" smtClean="0"/>
              <a:t>(Région parisienne)</a:t>
            </a:r>
            <a:endParaRPr lang="fr-FR" sz="1600" dirty="0"/>
          </a:p>
        </p:txBody>
      </p:sp>
      <p:cxnSp>
        <p:nvCxnSpPr>
          <p:cNvPr id="9" name="Connecteur droit avec flèche 8"/>
          <p:cNvCxnSpPr>
            <a:endCxn id="30" idx="5"/>
          </p:cNvCxnSpPr>
          <p:nvPr/>
        </p:nvCxnSpPr>
        <p:spPr>
          <a:xfrm flipH="1">
            <a:off x="6863284" y="2359845"/>
            <a:ext cx="747633" cy="3203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9" name="ZoneTexte 88"/>
          <p:cNvSpPr txBox="1"/>
          <p:nvPr/>
        </p:nvSpPr>
        <p:spPr>
          <a:xfrm>
            <a:off x="7423486" y="2124440"/>
            <a:ext cx="121793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ATOHM</a:t>
            </a:r>
          </a:p>
          <a:p>
            <a:pPr algn="ctr"/>
            <a:r>
              <a:rPr lang="fr-FR" sz="1600" dirty="0" smtClean="0"/>
              <a:t>(Besançon)</a:t>
            </a:r>
            <a:endParaRPr lang="fr-FR" sz="1600" dirty="0"/>
          </a:p>
        </p:txBody>
      </p:sp>
      <p:sp>
        <p:nvSpPr>
          <p:cNvPr id="90" name="Ellipse 89"/>
          <p:cNvSpPr/>
          <p:nvPr/>
        </p:nvSpPr>
        <p:spPr>
          <a:xfrm>
            <a:off x="5368358" y="203914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" name="Connecteur droit avec flèche 11"/>
          <p:cNvCxnSpPr/>
          <p:nvPr/>
        </p:nvCxnSpPr>
        <p:spPr>
          <a:xfrm flipH="1">
            <a:off x="5557170" y="1458040"/>
            <a:ext cx="2303673" cy="6342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ZoneTexte 90"/>
          <p:cNvSpPr txBox="1"/>
          <p:nvPr/>
        </p:nvSpPr>
        <p:spPr>
          <a:xfrm>
            <a:off x="7610917" y="1248434"/>
            <a:ext cx="121793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DAVIS </a:t>
            </a:r>
          </a:p>
          <a:p>
            <a:pPr algn="ctr"/>
            <a:r>
              <a:rPr lang="fr-FR" sz="1600" dirty="0" smtClean="0"/>
              <a:t>(Troyes)</a:t>
            </a:r>
            <a:endParaRPr lang="fr-FR" sz="1600" dirty="0"/>
          </a:p>
        </p:txBody>
      </p:sp>
      <p:cxnSp>
        <p:nvCxnSpPr>
          <p:cNvPr id="6" name="Connecteur droit avec flèche 5"/>
          <p:cNvCxnSpPr/>
          <p:nvPr/>
        </p:nvCxnSpPr>
        <p:spPr>
          <a:xfrm flipV="1">
            <a:off x="1728018" y="4001705"/>
            <a:ext cx="1571111" cy="2577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2" name="ZoneTexte 91"/>
          <p:cNvSpPr txBox="1"/>
          <p:nvPr/>
        </p:nvSpPr>
        <p:spPr>
          <a:xfrm>
            <a:off x="537876" y="4199201"/>
            <a:ext cx="197457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Jean Marie Reynaud</a:t>
            </a:r>
          </a:p>
          <a:p>
            <a:pPr algn="ctr"/>
            <a:r>
              <a:rPr lang="fr-FR" sz="1600" dirty="0" smtClean="0"/>
              <a:t>(Charentes)</a:t>
            </a:r>
            <a:endParaRPr lang="fr-FR" sz="1600" dirty="0"/>
          </a:p>
        </p:txBody>
      </p:sp>
      <p:sp>
        <p:nvSpPr>
          <p:cNvPr id="93" name="Ellipse 92"/>
          <p:cNvSpPr/>
          <p:nvPr/>
        </p:nvSpPr>
        <p:spPr>
          <a:xfrm>
            <a:off x="2993107" y="1512390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4" name="Image 93" descr="Impressio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9603" y="279580"/>
            <a:ext cx="607284" cy="55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739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xmlns:p14="http://schemas.microsoft.com/office/powerpoint/2010/main" spd="slow" advClick="0" advTm="3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arte france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844" y="79006"/>
            <a:ext cx="6676087" cy="6778994"/>
          </a:xfrm>
          <a:prstGeom prst="rect">
            <a:avLst/>
          </a:prstGeom>
        </p:spPr>
      </p:pic>
      <p:pic>
        <p:nvPicPr>
          <p:cNvPr id="13" name="Image 12" descr="carte france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844" y="79006"/>
            <a:ext cx="6676087" cy="6778994"/>
          </a:xfrm>
          <a:prstGeom prst="rect">
            <a:avLst/>
          </a:prstGeom>
        </p:spPr>
      </p:pic>
      <p:sp>
        <p:nvSpPr>
          <p:cNvPr id="14" name="Ellipse 13"/>
          <p:cNvSpPr/>
          <p:nvPr/>
        </p:nvSpPr>
        <p:spPr>
          <a:xfrm>
            <a:off x="2701259" y="264416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6227863" y="250200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3362987" y="394468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6427654" y="210472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3512387" y="2359845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4445980" y="1891482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5697090" y="5497590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6427654" y="553626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3754079" y="2786322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5554918" y="367795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3299129" y="1384448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/>
          <p:cNvSpPr/>
          <p:nvPr/>
        </p:nvSpPr>
        <p:spPr>
          <a:xfrm>
            <a:off x="2843431" y="419920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6599761" y="413362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27"/>
          <p:cNvSpPr/>
          <p:nvPr/>
        </p:nvSpPr>
        <p:spPr>
          <a:xfrm>
            <a:off x="4038422" y="535543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5952998" y="145552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/>
          <p:cNvSpPr/>
          <p:nvPr/>
        </p:nvSpPr>
        <p:spPr>
          <a:xfrm>
            <a:off x="6741933" y="2558868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/>
          <p:cNvSpPr/>
          <p:nvPr/>
        </p:nvSpPr>
        <p:spPr>
          <a:xfrm>
            <a:off x="4445980" y="147050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/>
          <p:cNvSpPr/>
          <p:nvPr/>
        </p:nvSpPr>
        <p:spPr>
          <a:xfrm>
            <a:off x="2853659" y="151239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/>
          <p:cNvSpPr/>
          <p:nvPr/>
        </p:nvSpPr>
        <p:spPr>
          <a:xfrm>
            <a:off x="4237463" y="174932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Ellipse 33"/>
          <p:cNvSpPr/>
          <p:nvPr/>
        </p:nvSpPr>
        <p:spPr>
          <a:xfrm>
            <a:off x="6162266" y="203914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4502849" y="1654550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/>
          <p:cNvSpPr/>
          <p:nvPr/>
        </p:nvSpPr>
        <p:spPr>
          <a:xfrm>
            <a:off x="3499670" y="285740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/>
          <p:cNvSpPr/>
          <p:nvPr/>
        </p:nvSpPr>
        <p:spPr>
          <a:xfrm>
            <a:off x="3512387" y="270102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/>
          <p:cNvSpPr/>
          <p:nvPr/>
        </p:nvSpPr>
        <p:spPr>
          <a:xfrm>
            <a:off x="4645021" y="182590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/>
          <p:cNvSpPr/>
          <p:nvPr/>
        </p:nvSpPr>
        <p:spPr>
          <a:xfrm>
            <a:off x="6457589" y="3688192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/>
          <p:cNvSpPr/>
          <p:nvPr/>
        </p:nvSpPr>
        <p:spPr>
          <a:xfrm>
            <a:off x="3546311" y="528435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3100839" y="4687280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4645021" y="21400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6986864" y="1796709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2512447" y="283921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3682993" y="262994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4863769" y="3962269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2816497" y="1441311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6930744" y="189698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4722346" y="182590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7001830" y="5405106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5632244" y="3830350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/>
          <p:cNvSpPr/>
          <p:nvPr/>
        </p:nvSpPr>
        <p:spPr>
          <a:xfrm>
            <a:off x="4468689" y="1451552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5632244" y="554726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/>
          <p:cNvSpPr/>
          <p:nvPr/>
        </p:nvSpPr>
        <p:spPr>
          <a:xfrm>
            <a:off x="5774416" y="5334026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3774536" y="437055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/>
          <p:cNvSpPr/>
          <p:nvPr/>
        </p:nvSpPr>
        <p:spPr>
          <a:xfrm>
            <a:off x="3916708" y="561834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/>
          <p:cNvSpPr/>
          <p:nvPr/>
        </p:nvSpPr>
        <p:spPr>
          <a:xfrm>
            <a:off x="6666107" y="2627498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/>
          <p:cNvSpPr/>
          <p:nvPr/>
        </p:nvSpPr>
        <p:spPr>
          <a:xfrm>
            <a:off x="4793432" y="5760503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/>
          <p:cNvSpPr/>
          <p:nvPr/>
        </p:nvSpPr>
        <p:spPr>
          <a:xfrm>
            <a:off x="4539775" y="1699488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/>
          <p:cNvSpPr/>
          <p:nvPr/>
        </p:nvSpPr>
        <p:spPr>
          <a:xfrm>
            <a:off x="3703450" y="2769657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/>
          <p:cNvSpPr/>
          <p:nvPr/>
        </p:nvSpPr>
        <p:spPr>
          <a:xfrm>
            <a:off x="6498502" y="580146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/>
          <p:cNvSpPr/>
          <p:nvPr/>
        </p:nvSpPr>
        <p:spPr>
          <a:xfrm>
            <a:off x="4468689" y="51406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/>
          <p:cNvSpPr/>
          <p:nvPr/>
        </p:nvSpPr>
        <p:spPr>
          <a:xfrm>
            <a:off x="7089384" y="5191867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6523935" y="1441311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/>
          <p:cNvSpPr/>
          <p:nvPr/>
        </p:nvSpPr>
        <p:spPr>
          <a:xfrm>
            <a:off x="5845502" y="444163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@</a:t>
            </a:r>
            <a:endParaRPr lang="fr-FR" dirty="0"/>
          </a:p>
        </p:txBody>
      </p:sp>
      <p:sp>
        <p:nvSpPr>
          <p:cNvPr id="66" name="Ellipse 65"/>
          <p:cNvSpPr/>
          <p:nvPr/>
        </p:nvSpPr>
        <p:spPr>
          <a:xfrm>
            <a:off x="1490313" y="2124439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/>
          <p:cNvSpPr/>
          <p:nvPr/>
        </p:nvSpPr>
        <p:spPr>
          <a:xfrm>
            <a:off x="4485157" y="542711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/>
          <p:cNvSpPr/>
          <p:nvPr/>
        </p:nvSpPr>
        <p:spPr>
          <a:xfrm>
            <a:off x="3017789" y="4583793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/>
          <p:cNvSpPr/>
          <p:nvPr/>
        </p:nvSpPr>
        <p:spPr>
          <a:xfrm>
            <a:off x="5309988" y="549819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/>
          <p:cNvSpPr/>
          <p:nvPr/>
        </p:nvSpPr>
        <p:spPr>
          <a:xfrm>
            <a:off x="4595657" y="1896983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/>
          <p:cNvSpPr/>
          <p:nvPr/>
        </p:nvSpPr>
        <p:spPr>
          <a:xfrm>
            <a:off x="4586179" y="1628408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3731885" y="1091415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3813199" y="1101656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4486145" y="1426174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>
            <a:off x="4486145" y="1869315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/>
          <p:cNvSpPr/>
          <p:nvPr/>
        </p:nvSpPr>
        <p:spPr>
          <a:xfrm>
            <a:off x="3083385" y="2665407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/>
          <p:cNvSpPr/>
          <p:nvPr/>
        </p:nvSpPr>
        <p:spPr>
          <a:xfrm>
            <a:off x="2140314" y="1838435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/>
          <p:cNvSpPr/>
          <p:nvPr/>
        </p:nvSpPr>
        <p:spPr>
          <a:xfrm>
            <a:off x="4503364" y="2866720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/>
          <p:cNvSpPr/>
          <p:nvPr/>
        </p:nvSpPr>
        <p:spPr>
          <a:xfrm>
            <a:off x="5377086" y="3859546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/>
          <p:cNvSpPr/>
          <p:nvPr/>
        </p:nvSpPr>
        <p:spPr>
          <a:xfrm>
            <a:off x="4440769" y="1622747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/>
          <p:cNvSpPr/>
          <p:nvPr/>
        </p:nvSpPr>
        <p:spPr>
          <a:xfrm>
            <a:off x="4680445" y="1587286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/>
          <p:cNvSpPr/>
          <p:nvPr/>
        </p:nvSpPr>
        <p:spPr>
          <a:xfrm>
            <a:off x="4680445" y="1869315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/>
          <p:cNvSpPr/>
          <p:nvPr/>
        </p:nvSpPr>
        <p:spPr>
          <a:xfrm>
            <a:off x="4631081" y="1775147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/>
          <p:cNvSpPr/>
          <p:nvPr/>
        </p:nvSpPr>
        <p:spPr>
          <a:xfrm>
            <a:off x="3518627" y="3291512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/>
          <p:cNvSpPr/>
          <p:nvPr/>
        </p:nvSpPr>
        <p:spPr>
          <a:xfrm>
            <a:off x="5443432" y="3930625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/>
          <p:cNvSpPr/>
          <p:nvPr/>
        </p:nvSpPr>
        <p:spPr>
          <a:xfrm>
            <a:off x="5377086" y="3930625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" name="Connecteur droit avec flèche 2"/>
          <p:cNvCxnSpPr/>
          <p:nvPr/>
        </p:nvCxnSpPr>
        <p:spPr>
          <a:xfrm flipH="1">
            <a:off x="5581432" y="3291512"/>
            <a:ext cx="1562570" cy="6809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6930744" y="3080751"/>
            <a:ext cx="121793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FOCAL</a:t>
            </a:r>
          </a:p>
          <a:p>
            <a:pPr algn="ctr"/>
            <a:r>
              <a:rPr lang="fr-FR" sz="1600" dirty="0" smtClean="0"/>
              <a:t>(St Etienne)</a:t>
            </a:r>
            <a:endParaRPr lang="fr-FR" sz="1600" dirty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2009358" y="995115"/>
            <a:ext cx="807139" cy="4310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871985" y="797497"/>
            <a:ext cx="149580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ATOLL</a:t>
            </a:r>
            <a:br>
              <a:rPr lang="fr-FR" sz="1600" b="1" dirty="0" smtClean="0"/>
            </a:br>
            <a:r>
              <a:rPr lang="fr-FR" sz="1600" dirty="0" smtClean="0"/>
              <a:t>(Manche)</a:t>
            </a:r>
            <a:endParaRPr lang="fr-FR" sz="1600" dirty="0"/>
          </a:p>
        </p:txBody>
      </p:sp>
      <p:cxnSp>
        <p:nvCxnSpPr>
          <p:cNvPr id="10" name="Connecteur droit avec flèche 9"/>
          <p:cNvCxnSpPr>
            <a:endCxn id="81" idx="4"/>
          </p:cNvCxnSpPr>
          <p:nvPr/>
        </p:nvCxnSpPr>
        <p:spPr>
          <a:xfrm flipH="1">
            <a:off x="4751531" y="656223"/>
            <a:ext cx="1476332" cy="10732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ZoneTexte 86"/>
          <p:cNvSpPr txBox="1"/>
          <p:nvPr/>
        </p:nvSpPr>
        <p:spPr>
          <a:xfrm>
            <a:off x="6000390" y="449777"/>
            <a:ext cx="192081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MICROMEGA</a:t>
            </a:r>
          </a:p>
          <a:p>
            <a:pPr algn="ctr"/>
            <a:r>
              <a:rPr lang="fr-FR" sz="1600" dirty="0" smtClean="0"/>
              <a:t>(Région parisienne)</a:t>
            </a:r>
            <a:endParaRPr lang="fr-FR" sz="1600" dirty="0"/>
          </a:p>
        </p:txBody>
      </p:sp>
      <p:cxnSp>
        <p:nvCxnSpPr>
          <p:cNvPr id="9" name="Connecteur droit avec flèche 8"/>
          <p:cNvCxnSpPr>
            <a:endCxn id="30" idx="5"/>
          </p:cNvCxnSpPr>
          <p:nvPr/>
        </p:nvCxnSpPr>
        <p:spPr>
          <a:xfrm flipH="1">
            <a:off x="6863284" y="2359845"/>
            <a:ext cx="747633" cy="3203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9" name="ZoneTexte 88"/>
          <p:cNvSpPr txBox="1"/>
          <p:nvPr/>
        </p:nvSpPr>
        <p:spPr>
          <a:xfrm>
            <a:off x="7423486" y="2124440"/>
            <a:ext cx="121793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ATOHM</a:t>
            </a:r>
          </a:p>
          <a:p>
            <a:pPr algn="ctr"/>
            <a:r>
              <a:rPr lang="fr-FR" sz="1600" dirty="0" smtClean="0"/>
              <a:t>(Besançon)</a:t>
            </a:r>
            <a:endParaRPr lang="fr-FR" sz="1600" dirty="0"/>
          </a:p>
        </p:txBody>
      </p:sp>
      <p:sp>
        <p:nvSpPr>
          <p:cNvPr id="90" name="Ellipse 89"/>
          <p:cNvSpPr/>
          <p:nvPr/>
        </p:nvSpPr>
        <p:spPr>
          <a:xfrm>
            <a:off x="5368358" y="203914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" name="Connecteur droit avec flèche 11"/>
          <p:cNvCxnSpPr/>
          <p:nvPr/>
        </p:nvCxnSpPr>
        <p:spPr>
          <a:xfrm flipH="1">
            <a:off x="5557170" y="1458040"/>
            <a:ext cx="2303673" cy="6342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ZoneTexte 90"/>
          <p:cNvSpPr txBox="1"/>
          <p:nvPr/>
        </p:nvSpPr>
        <p:spPr>
          <a:xfrm>
            <a:off x="7610917" y="1248434"/>
            <a:ext cx="121793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DAVIS </a:t>
            </a:r>
          </a:p>
          <a:p>
            <a:pPr algn="ctr"/>
            <a:r>
              <a:rPr lang="fr-FR" sz="1600" dirty="0" smtClean="0"/>
              <a:t>(Troyes)</a:t>
            </a:r>
            <a:endParaRPr lang="fr-FR" sz="1600" dirty="0"/>
          </a:p>
        </p:txBody>
      </p:sp>
      <p:cxnSp>
        <p:nvCxnSpPr>
          <p:cNvPr id="6" name="Connecteur droit avec flèche 5"/>
          <p:cNvCxnSpPr/>
          <p:nvPr/>
        </p:nvCxnSpPr>
        <p:spPr>
          <a:xfrm flipV="1">
            <a:off x="1728018" y="4001705"/>
            <a:ext cx="1571111" cy="2577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2" name="ZoneTexte 91"/>
          <p:cNvSpPr txBox="1"/>
          <p:nvPr/>
        </p:nvSpPr>
        <p:spPr>
          <a:xfrm>
            <a:off x="537876" y="4199201"/>
            <a:ext cx="197457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Jean Marie Reynaud</a:t>
            </a:r>
          </a:p>
          <a:p>
            <a:pPr algn="ctr"/>
            <a:r>
              <a:rPr lang="fr-FR" sz="1600" dirty="0" smtClean="0"/>
              <a:t>(Charentes)</a:t>
            </a:r>
            <a:endParaRPr lang="fr-FR" sz="1600" dirty="0"/>
          </a:p>
        </p:txBody>
      </p:sp>
      <p:cxnSp>
        <p:nvCxnSpPr>
          <p:cNvPr id="88" name="Connecteur droit avec flèche 87"/>
          <p:cNvCxnSpPr/>
          <p:nvPr/>
        </p:nvCxnSpPr>
        <p:spPr>
          <a:xfrm flipH="1" flipV="1">
            <a:off x="6651655" y="5648383"/>
            <a:ext cx="944808" cy="2242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4" name="ZoneTexte 93"/>
          <p:cNvSpPr txBox="1"/>
          <p:nvPr/>
        </p:nvSpPr>
        <p:spPr>
          <a:xfrm>
            <a:off x="7596463" y="5651236"/>
            <a:ext cx="121793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WATERFALL</a:t>
            </a:r>
          </a:p>
          <a:p>
            <a:pPr algn="ctr"/>
            <a:r>
              <a:rPr lang="fr-FR" sz="1600" dirty="0" smtClean="0"/>
              <a:t>(Var)</a:t>
            </a:r>
            <a:endParaRPr lang="fr-FR" sz="1600" dirty="0"/>
          </a:p>
        </p:txBody>
      </p:sp>
      <p:sp>
        <p:nvSpPr>
          <p:cNvPr id="95" name="Ellipse 94"/>
          <p:cNvSpPr/>
          <p:nvPr/>
        </p:nvSpPr>
        <p:spPr>
          <a:xfrm>
            <a:off x="2993107" y="1512390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6" name="Image 95" descr="Impressio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9603" y="279580"/>
            <a:ext cx="607284" cy="55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364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xmlns:p14="http://schemas.microsoft.com/office/powerpoint/2010/main" spd="slow" advClick="0" advTm="3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arte france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844" y="79006"/>
            <a:ext cx="6676087" cy="6778994"/>
          </a:xfrm>
          <a:prstGeom prst="rect">
            <a:avLst/>
          </a:prstGeom>
        </p:spPr>
      </p:pic>
      <p:pic>
        <p:nvPicPr>
          <p:cNvPr id="13" name="Image 12" descr="carte france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844" y="79006"/>
            <a:ext cx="6676087" cy="6778994"/>
          </a:xfrm>
          <a:prstGeom prst="rect">
            <a:avLst/>
          </a:prstGeom>
        </p:spPr>
      </p:pic>
      <p:sp>
        <p:nvSpPr>
          <p:cNvPr id="14" name="Ellipse 13"/>
          <p:cNvSpPr/>
          <p:nvPr/>
        </p:nvSpPr>
        <p:spPr>
          <a:xfrm>
            <a:off x="2701259" y="264416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6227863" y="250200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3362987" y="394468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6427654" y="210472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3512387" y="2359845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4445980" y="1891482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5697090" y="5497590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6427654" y="553626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3754079" y="2786322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5554918" y="367795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3299129" y="1384448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/>
          <p:cNvSpPr/>
          <p:nvPr/>
        </p:nvSpPr>
        <p:spPr>
          <a:xfrm>
            <a:off x="2843431" y="419920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6599761" y="413362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27"/>
          <p:cNvSpPr/>
          <p:nvPr/>
        </p:nvSpPr>
        <p:spPr>
          <a:xfrm>
            <a:off x="4038422" y="535543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5952998" y="145552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/>
          <p:cNvSpPr/>
          <p:nvPr/>
        </p:nvSpPr>
        <p:spPr>
          <a:xfrm>
            <a:off x="6741933" y="2558868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/>
          <p:cNvSpPr/>
          <p:nvPr/>
        </p:nvSpPr>
        <p:spPr>
          <a:xfrm>
            <a:off x="4445980" y="147050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/>
          <p:cNvSpPr/>
          <p:nvPr/>
        </p:nvSpPr>
        <p:spPr>
          <a:xfrm>
            <a:off x="2853659" y="151239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/>
          <p:cNvSpPr/>
          <p:nvPr/>
        </p:nvSpPr>
        <p:spPr>
          <a:xfrm>
            <a:off x="4237463" y="174932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Ellipse 33"/>
          <p:cNvSpPr/>
          <p:nvPr/>
        </p:nvSpPr>
        <p:spPr>
          <a:xfrm>
            <a:off x="6162266" y="203914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4502849" y="1654550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/>
          <p:cNvSpPr/>
          <p:nvPr/>
        </p:nvSpPr>
        <p:spPr>
          <a:xfrm>
            <a:off x="3499670" y="285740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/>
          <p:cNvSpPr/>
          <p:nvPr/>
        </p:nvSpPr>
        <p:spPr>
          <a:xfrm>
            <a:off x="3512387" y="270102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/>
          <p:cNvSpPr/>
          <p:nvPr/>
        </p:nvSpPr>
        <p:spPr>
          <a:xfrm>
            <a:off x="4645021" y="182590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/>
          <p:cNvSpPr/>
          <p:nvPr/>
        </p:nvSpPr>
        <p:spPr>
          <a:xfrm>
            <a:off x="6457589" y="3688192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/>
          <p:cNvSpPr/>
          <p:nvPr/>
        </p:nvSpPr>
        <p:spPr>
          <a:xfrm>
            <a:off x="3546311" y="528435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3100839" y="4687280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4645021" y="21400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6986864" y="1796709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2512447" y="283921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3682993" y="262994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4863769" y="3962269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2816497" y="1441311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6930744" y="189698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4722346" y="182590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7001830" y="5405106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5632244" y="3830350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/>
          <p:cNvSpPr/>
          <p:nvPr/>
        </p:nvSpPr>
        <p:spPr>
          <a:xfrm>
            <a:off x="4468689" y="1451552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5632244" y="554726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/>
          <p:cNvSpPr/>
          <p:nvPr/>
        </p:nvSpPr>
        <p:spPr>
          <a:xfrm>
            <a:off x="5774416" y="5334026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3774536" y="437055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/>
          <p:cNvSpPr/>
          <p:nvPr/>
        </p:nvSpPr>
        <p:spPr>
          <a:xfrm>
            <a:off x="3916708" y="561834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/>
          <p:cNvSpPr/>
          <p:nvPr/>
        </p:nvSpPr>
        <p:spPr>
          <a:xfrm>
            <a:off x="6666107" y="2627498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/>
          <p:cNvSpPr/>
          <p:nvPr/>
        </p:nvSpPr>
        <p:spPr>
          <a:xfrm>
            <a:off x="4793432" y="5760503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/>
          <p:cNvSpPr/>
          <p:nvPr/>
        </p:nvSpPr>
        <p:spPr>
          <a:xfrm>
            <a:off x="4539775" y="1699488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/>
          <p:cNvSpPr/>
          <p:nvPr/>
        </p:nvSpPr>
        <p:spPr>
          <a:xfrm>
            <a:off x="3703450" y="2769657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/>
          <p:cNvSpPr/>
          <p:nvPr/>
        </p:nvSpPr>
        <p:spPr>
          <a:xfrm>
            <a:off x="6498502" y="580146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/>
          <p:cNvSpPr/>
          <p:nvPr/>
        </p:nvSpPr>
        <p:spPr>
          <a:xfrm>
            <a:off x="4468689" y="51406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/>
          <p:cNvSpPr/>
          <p:nvPr/>
        </p:nvSpPr>
        <p:spPr>
          <a:xfrm>
            <a:off x="7089384" y="5191867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6523935" y="1441311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/>
          <p:cNvSpPr/>
          <p:nvPr/>
        </p:nvSpPr>
        <p:spPr>
          <a:xfrm>
            <a:off x="5845502" y="444163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@</a:t>
            </a:r>
            <a:endParaRPr lang="fr-FR" dirty="0"/>
          </a:p>
        </p:txBody>
      </p:sp>
      <p:sp>
        <p:nvSpPr>
          <p:cNvPr id="66" name="Ellipse 65"/>
          <p:cNvSpPr/>
          <p:nvPr/>
        </p:nvSpPr>
        <p:spPr>
          <a:xfrm>
            <a:off x="1490313" y="2124439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/>
          <p:cNvSpPr/>
          <p:nvPr/>
        </p:nvSpPr>
        <p:spPr>
          <a:xfrm>
            <a:off x="4485157" y="542711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/>
          <p:cNvSpPr/>
          <p:nvPr/>
        </p:nvSpPr>
        <p:spPr>
          <a:xfrm>
            <a:off x="3017789" y="4583793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/>
          <p:cNvSpPr/>
          <p:nvPr/>
        </p:nvSpPr>
        <p:spPr>
          <a:xfrm>
            <a:off x="5309988" y="549819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/>
          <p:cNvSpPr/>
          <p:nvPr/>
        </p:nvSpPr>
        <p:spPr>
          <a:xfrm>
            <a:off x="4595657" y="1896983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/>
          <p:cNvSpPr/>
          <p:nvPr/>
        </p:nvSpPr>
        <p:spPr>
          <a:xfrm>
            <a:off x="4586179" y="1628408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3731885" y="1091415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3813199" y="1101656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4486145" y="1426174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>
            <a:off x="4486145" y="1869315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/>
          <p:cNvSpPr/>
          <p:nvPr/>
        </p:nvSpPr>
        <p:spPr>
          <a:xfrm>
            <a:off x="3083385" y="2665407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/>
          <p:cNvSpPr/>
          <p:nvPr/>
        </p:nvSpPr>
        <p:spPr>
          <a:xfrm>
            <a:off x="2140314" y="1838435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/>
          <p:cNvSpPr/>
          <p:nvPr/>
        </p:nvSpPr>
        <p:spPr>
          <a:xfrm>
            <a:off x="4503364" y="2866720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/>
          <p:cNvSpPr/>
          <p:nvPr/>
        </p:nvSpPr>
        <p:spPr>
          <a:xfrm>
            <a:off x="5377086" y="3859546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/>
          <p:cNvSpPr/>
          <p:nvPr/>
        </p:nvSpPr>
        <p:spPr>
          <a:xfrm>
            <a:off x="4440769" y="1622747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/>
          <p:cNvSpPr/>
          <p:nvPr/>
        </p:nvSpPr>
        <p:spPr>
          <a:xfrm>
            <a:off x="4680445" y="1587286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/>
          <p:cNvSpPr/>
          <p:nvPr/>
        </p:nvSpPr>
        <p:spPr>
          <a:xfrm>
            <a:off x="4680445" y="1869315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/>
          <p:cNvSpPr/>
          <p:nvPr/>
        </p:nvSpPr>
        <p:spPr>
          <a:xfrm>
            <a:off x="4631081" y="1775147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/>
          <p:cNvSpPr/>
          <p:nvPr/>
        </p:nvSpPr>
        <p:spPr>
          <a:xfrm>
            <a:off x="3518627" y="3291512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/>
          <p:cNvSpPr/>
          <p:nvPr/>
        </p:nvSpPr>
        <p:spPr>
          <a:xfrm>
            <a:off x="5443432" y="3930625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/>
          <p:cNvSpPr/>
          <p:nvPr/>
        </p:nvSpPr>
        <p:spPr>
          <a:xfrm>
            <a:off x="5377086" y="3930625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" name="Connecteur droit avec flèche 2"/>
          <p:cNvCxnSpPr/>
          <p:nvPr/>
        </p:nvCxnSpPr>
        <p:spPr>
          <a:xfrm flipH="1">
            <a:off x="5581432" y="3291512"/>
            <a:ext cx="1562570" cy="6809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6930744" y="3080751"/>
            <a:ext cx="121793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FOCAL</a:t>
            </a:r>
          </a:p>
          <a:p>
            <a:pPr algn="ctr"/>
            <a:r>
              <a:rPr lang="fr-FR" sz="1600" dirty="0" smtClean="0"/>
              <a:t>(St Etienne)</a:t>
            </a:r>
            <a:endParaRPr lang="fr-FR" sz="1600" dirty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2009358" y="995115"/>
            <a:ext cx="807139" cy="4310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871985" y="797497"/>
            <a:ext cx="149580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ATOLL</a:t>
            </a:r>
            <a:br>
              <a:rPr lang="fr-FR" sz="1600" b="1" dirty="0" smtClean="0"/>
            </a:br>
            <a:r>
              <a:rPr lang="fr-FR" sz="1600" dirty="0" smtClean="0"/>
              <a:t>(Manche)</a:t>
            </a:r>
            <a:endParaRPr lang="fr-FR" sz="1600" dirty="0"/>
          </a:p>
        </p:txBody>
      </p:sp>
      <p:cxnSp>
        <p:nvCxnSpPr>
          <p:cNvPr id="10" name="Connecteur droit avec flèche 9"/>
          <p:cNvCxnSpPr>
            <a:endCxn id="81" idx="4"/>
          </p:cNvCxnSpPr>
          <p:nvPr/>
        </p:nvCxnSpPr>
        <p:spPr>
          <a:xfrm flipH="1">
            <a:off x="4751531" y="656223"/>
            <a:ext cx="1476332" cy="10732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ZoneTexte 86"/>
          <p:cNvSpPr txBox="1"/>
          <p:nvPr/>
        </p:nvSpPr>
        <p:spPr>
          <a:xfrm>
            <a:off x="6000390" y="449777"/>
            <a:ext cx="192081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MICROMEGA</a:t>
            </a:r>
          </a:p>
          <a:p>
            <a:pPr algn="ctr"/>
            <a:r>
              <a:rPr lang="fr-FR" sz="1600" dirty="0" smtClean="0"/>
              <a:t>(Région parisienne)</a:t>
            </a:r>
            <a:endParaRPr lang="fr-FR" sz="1600" dirty="0"/>
          </a:p>
        </p:txBody>
      </p:sp>
      <p:cxnSp>
        <p:nvCxnSpPr>
          <p:cNvPr id="9" name="Connecteur droit avec flèche 8"/>
          <p:cNvCxnSpPr>
            <a:endCxn id="30" idx="5"/>
          </p:cNvCxnSpPr>
          <p:nvPr/>
        </p:nvCxnSpPr>
        <p:spPr>
          <a:xfrm flipH="1">
            <a:off x="6863284" y="2359845"/>
            <a:ext cx="747633" cy="3203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9" name="ZoneTexte 88"/>
          <p:cNvSpPr txBox="1"/>
          <p:nvPr/>
        </p:nvSpPr>
        <p:spPr>
          <a:xfrm>
            <a:off x="7423486" y="2124440"/>
            <a:ext cx="121793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ATOHM</a:t>
            </a:r>
          </a:p>
          <a:p>
            <a:pPr algn="ctr"/>
            <a:r>
              <a:rPr lang="fr-FR" sz="1600" dirty="0" smtClean="0"/>
              <a:t>(Besançon)</a:t>
            </a:r>
            <a:endParaRPr lang="fr-FR" sz="1600" dirty="0"/>
          </a:p>
        </p:txBody>
      </p:sp>
      <p:sp>
        <p:nvSpPr>
          <p:cNvPr id="90" name="Ellipse 89"/>
          <p:cNvSpPr/>
          <p:nvPr/>
        </p:nvSpPr>
        <p:spPr>
          <a:xfrm>
            <a:off x="5368358" y="203914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" name="Connecteur droit avec flèche 11"/>
          <p:cNvCxnSpPr/>
          <p:nvPr/>
        </p:nvCxnSpPr>
        <p:spPr>
          <a:xfrm flipH="1">
            <a:off x="5557170" y="1458040"/>
            <a:ext cx="2303673" cy="6342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ZoneTexte 90"/>
          <p:cNvSpPr txBox="1"/>
          <p:nvPr/>
        </p:nvSpPr>
        <p:spPr>
          <a:xfrm>
            <a:off x="7610917" y="1248434"/>
            <a:ext cx="121793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DAVIS </a:t>
            </a:r>
          </a:p>
          <a:p>
            <a:pPr algn="ctr"/>
            <a:r>
              <a:rPr lang="fr-FR" sz="1600" dirty="0" smtClean="0"/>
              <a:t>(Troyes)</a:t>
            </a:r>
            <a:endParaRPr lang="fr-FR" sz="1600" dirty="0"/>
          </a:p>
        </p:txBody>
      </p:sp>
      <p:cxnSp>
        <p:nvCxnSpPr>
          <p:cNvPr id="6" name="Connecteur droit avec flèche 5"/>
          <p:cNvCxnSpPr/>
          <p:nvPr/>
        </p:nvCxnSpPr>
        <p:spPr>
          <a:xfrm flipV="1">
            <a:off x="1728018" y="4001705"/>
            <a:ext cx="1571111" cy="2577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2" name="ZoneTexte 91"/>
          <p:cNvSpPr txBox="1"/>
          <p:nvPr/>
        </p:nvSpPr>
        <p:spPr>
          <a:xfrm>
            <a:off x="537876" y="4199201"/>
            <a:ext cx="197457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Jean Marie Reynaud</a:t>
            </a:r>
          </a:p>
          <a:p>
            <a:pPr algn="ctr"/>
            <a:r>
              <a:rPr lang="fr-FR" sz="1600" dirty="0" smtClean="0"/>
              <a:t>(Charentes)</a:t>
            </a:r>
            <a:endParaRPr lang="fr-FR" sz="1600" dirty="0"/>
          </a:p>
        </p:txBody>
      </p:sp>
      <p:cxnSp>
        <p:nvCxnSpPr>
          <p:cNvPr id="88" name="Connecteur droit avec flèche 87"/>
          <p:cNvCxnSpPr/>
          <p:nvPr/>
        </p:nvCxnSpPr>
        <p:spPr>
          <a:xfrm flipH="1" flipV="1">
            <a:off x="6651655" y="5648383"/>
            <a:ext cx="944808" cy="2242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4" name="ZoneTexte 93"/>
          <p:cNvSpPr txBox="1"/>
          <p:nvPr/>
        </p:nvSpPr>
        <p:spPr>
          <a:xfrm>
            <a:off x="7596463" y="5651236"/>
            <a:ext cx="121793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WATERFALL</a:t>
            </a:r>
          </a:p>
          <a:p>
            <a:pPr algn="ctr"/>
            <a:r>
              <a:rPr lang="fr-FR" sz="1600" dirty="0" smtClean="0"/>
              <a:t>(Var)</a:t>
            </a:r>
            <a:endParaRPr lang="fr-FR" sz="1600" dirty="0"/>
          </a:p>
        </p:txBody>
      </p:sp>
      <p:cxnSp>
        <p:nvCxnSpPr>
          <p:cNvPr id="11" name="Connecteur droit avec flèche 10"/>
          <p:cNvCxnSpPr/>
          <p:nvPr/>
        </p:nvCxnSpPr>
        <p:spPr>
          <a:xfrm flipV="1">
            <a:off x="1146844" y="2435662"/>
            <a:ext cx="2294457" cy="2735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3" name="ZoneTexte 92"/>
          <p:cNvSpPr txBox="1"/>
          <p:nvPr/>
        </p:nvSpPr>
        <p:spPr>
          <a:xfrm>
            <a:off x="141816" y="2541943"/>
            <a:ext cx="121793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LEEDH</a:t>
            </a:r>
          </a:p>
          <a:p>
            <a:pPr algn="ctr"/>
            <a:r>
              <a:rPr lang="fr-FR" sz="1600" dirty="0" smtClean="0"/>
              <a:t>(Sarthe)</a:t>
            </a:r>
            <a:endParaRPr lang="fr-FR" sz="1600" dirty="0"/>
          </a:p>
        </p:txBody>
      </p:sp>
      <p:sp>
        <p:nvSpPr>
          <p:cNvPr id="95" name="Ellipse 94"/>
          <p:cNvSpPr/>
          <p:nvPr/>
        </p:nvSpPr>
        <p:spPr>
          <a:xfrm>
            <a:off x="2993107" y="1512390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6" name="Image 95" descr="Impressio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9603" y="279580"/>
            <a:ext cx="607284" cy="55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682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xmlns:p14="http://schemas.microsoft.com/office/powerpoint/2010/main" spd="slow" advClick="0" advTm="3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sz="4000" b="1" u="sng" dirty="0" smtClean="0">
                <a:solidFill>
                  <a:srgbClr val="0000FF"/>
                </a:solidFill>
              </a:rPr>
              <a:t>Fabricants d’enceintes acoustiques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sz="2400" dirty="0" smtClean="0"/>
              <a:t>Ne sont localisés que les entreprises dont la fabrication ou le montage final des produits finis a bien lieu en France.</a:t>
            </a:r>
          </a:p>
          <a:p>
            <a:pPr marL="0" indent="0" algn="ctr">
              <a:buNone/>
            </a:pPr>
            <a:endParaRPr lang="fr-FR" sz="2400" dirty="0" smtClean="0"/>
          </a:p>
          <a:p>
            <a:pPr marL="0" indent="0" algn="ctr">
              <a:buNone/>
            </a:pPr>
            <a:r>
              <a:rPr lang="fr-FR" sz="2400" dirty="0" smtClean="0"/>
              <a:t>Elles sont en effet très nombreuses à faire fabriquer </a:t>
            </a:r>
            <a:br>
              <a:rPr lang="fr-FR" sz="2400" dirty="0" smtClean="0"/>
            </a:br>
            <a:r>
              <a:rPr lang="fr-FR" sz="2400" dirty="0" smtClean="0"/>
              <a:t>leurs ébénisteries en Europe ou en Asie et à réaliser l’assemblage et le montage en France.</a:t>
            </a:r>
          </a:p>
        </p:txBody>
      </p:sp>
      <p:pic>
        <p:nvPicPr>
          <p:cNvPr id="7" name="Image 6" descr="Impressio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9603" y="279580"/>
            <a:ext cx="607284" cy="55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8143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8000"/>
    </mc:Choice>
    <mc:Fallback>
      <p:transition xmlns:p14="http://schemas.microsoft.com/office/powerpoint/2010/main" spd="slow" advClick="0" advTm="8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arte france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844" y="79006"/>
            <a:ext cx="6676087" cy="6778994"/>
          </a:xfrm>
          <a:prstGeom prst="rect">
            <a:avLst/>
          </a:prstGeom>
        </p:spPr>
      </p:pic>
      <p:pic>
        <p:nvPicPr>
          <p:cNvPr id="13" name="Image 12" descr="carte france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844" y="79006"/>
            <a:ext cx="6676087" cy="6778994"/>
          </a:xfrm>
          <a:prstGeom prst="rect">
            <a:avLst/>
          </a:prstGeom>
        </p:spPr>
      </p:pic>
      <p:sp>
        <p:nvSpPr>
          <p:cNvPr id="14" name="Ellipse 13"/>
          <p:cNvSpPr/>
          <p:nvPr/>
        </p:nvSpPr>
        <p:spPr>
          <a:xfrm>
            <a:off x="2701259" y="264416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6227863" y="250200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3362987" y="394468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6427654" y="210472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3512387" y="2359845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4445980" y="1891482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5697090" y="5497590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6427654" y="553626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3754079" y="2786322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5554918" y="367795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3299129" y="1384448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/>
          <p:cNvSpPr/>
          <p:nvPr/>
        </p:nvSpPr>
        <p:spPr>
          <a:xfrm>
            <a:off x="2843431" y="419920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6599761" y="413362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27"/>
          <p:cNvSpPr/>
          <p:nvPr/>
        </p:nvSpPr>
        <p:spPr>
          <a:xfrm>
            <a:off x="4038422" y="535543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5952998" y="145552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/>
          <p:cNvSpPr/>
          <p:nvPr/>
        </p:nvSpPr>
        <p:spPr>
          <a:xfrm>
            <a:off x="6741933" y="2558868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/>
          <p:cNvSpPr/>
          <p:nvPr/>
        </p:nvSpPr>
        <p:spPr>
          <a:xfrm>
            <a:off x="4445980" y="147050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/>
          <p:cNvSpPr/>
          <p:nvPr/>
        </p:nvSpPr>
        <p:spPr>
          <a:xfrm>
            <a:off x="2853659" y="151239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/>
          <p:cNvSpPr/>
          <p:nvPr/>
        </p:nvSpPr>
        <p:spPr>
          <a:xfrm>
            <a:off x="4237463" y="174932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Ellipse 33"/>
          <p:cNvSpPr/>
          <p:nvPr/>
        </p:nvSpPr>
        <p:spPr>
          <a:xfrm>
            <a:off x="6162266" y="203914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4502849" y="1654550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/>
          <p:cNvSpPr/>
          <p:nvPr/>
        </p:nvSpPr>
        <p:spPr>
          <a:xfrm>
            <a:off x="3499670" y="285740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/>
          <p:cNvSpPr/>
          <p:nvPr/>
        </p:nvSpPr>
        <p:spPr>
          <a:xfrm>
            <a:off x="3512387" y="270102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/>
          <p:cNvSpPr/>
          <p:nvPr/>
        </p:nvSpPr>
        <p:spPr>
          <a:xfrm>
            <a:off x="4645021" y="182590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/>
          <p:cNvSpPr/>
          <p:nvPr/>
        </p:nvSpPr>
        <p:spPr>
          <a:xfrm>
            <a:off x="6457589" y="3688192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/>
          <p:cNvSpPr/>
          <p:nvPr/>
        </p:nvSpPr>
        <p:spPr>
          <a:xfrm>
            <a:off x="3546311" y="528435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3100839" y="4687280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4645021" y="21400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6986864" y="1796709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2512447" y="283921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3682993" y="262994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4863769" y="3962269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2816497" y="1441311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6930744" y="189698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4722346" y="182590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7001830" y="5405106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5632244" y="3830350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/>
          <p:cNvSpPr/>
          <p:nvPr/>
        </p:nvSpPr>
        <p:spPr>
          <a:xfrm>
            <a:off x="4468689" y="1451552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5632244" y="554726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/>
          <p:cNvSpPr/>
          <p:nvPr/>
        </p:nvSpPr>
        <p:spPr>
          <a:xfrm>
            <a:off x="5774416" y="5334026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3774536" y="437055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/>
          <p:cNvSpPr/>
          <p:nvPr/>
        </p:nvSpPr>
        <p:spPr>
          <a:xfrm>
            <a:off x="3916708" y="561834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/>
          <p:cNvSpPr/>
          <p:nvPr/>
        </p:nvSpPr>
        <p:spPr>
          <a:xfrm>
            <a:off x="6666107" y="2627498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/>
          <p:cNvSpPr/>
          <p:nvPr/>
        </p:nvSpPr>
        <p:spPr>
          <a:xfrm>
            <a:off x="4793432" y="5760503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/>
          <p:cNvSpPr/>
          <p:nvPr/>
        </p:nvSpPr>
        <p:spPr>
          <a:xfrm>
            <a:off x="4539775" y="1699488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/>
          <p:cNvSpPr/>
          <p:nvPr/>
        </p:nvSpPr>
        <p:spPr>
          <a:xfrm>
            <a:off x="3703450" y="2769657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/>
          <p:cNvSpPr/>
          <p:nvPr/>
        </p:nvSpPr>
        <p:spPr>
          <a:xfrm>
            <a:off x="6498502" y="580146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/>
          <p:cNvSpPr/>
          <p:nvPr/>
        </p:nvSpPr>
        <p:spPr>
          <a:xfrm>
            <a:off x="4468689" y="51406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/>
          <p:cNvSpPr/>
          <p:nvPr/>
        </p:nvSpPr>
        <p:spPr>
          <a:xfrm>
            <a:off x="7089384" y="5191867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6523935" y="1441311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/>
          <p:cNvSpPr/>
          <p:nvPr/>
        </p:nvSpPr>
        <p:spPr>
          <a:xfrm>
            <a:off x="5845502" y="444163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@</a:t>
            </a:r>
            <a:endParaRPr lang="fr-FR" dirty="0"/>
          </a:p>
        </p:txBody>
      </p:sp>
      <p:sp>
        <p:nvSpPr>
          <p:cNvPr id="66" name="Ellipse 65"/>
          <p:cNvSpPr/>
          <p:nvPr/>
        </p:nvSpPr>
        <p:spPr>
          <a:xfrm>
            <a:off x="1490313" y="2124439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/>
          <p:cNvSpPr/>
          <p:nvPr/>
        </p:nvSpPr>
        <p:spPr>
          <a:xfrm>
            <a:off x="4485157" y="542711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/>
          <p:cNvSpPr/>
          <p:nvPr/>
        </p:nvSpPr>
        <p:spPr>
          <a:xfrm>
            <a:off x="3017789" y="4583793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/>
          <p:cNvSpPr/>
          <p:nvPr/>
        </p:nvSpPr>
        <p:spPr>
          <a:xfrm>
            <a:off x="5309988" y="549819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/>
          <p:cNvSpPr/>
          <p:nvPr/>
        </p:nvSpPr>
        <p:spPr>
          <a:xfrm>
            <a:off x="4595657" y="1896983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/>
          <p:cNvSpPr/>
          <p:nvPr/>
        </p:nvSpPr>
        <p:spPr>
          <a:xfrm>
            <a:off x="4586179" y="1628408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3731885" y="1091415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3813199" y="1101656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4486145" y="1426174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>
            <a:off x="4486145" y="1869315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/>
          <p:cNvSpPr/>
          <p:nvPr/>
        </p:nvSpPr>
        <p:spPr>
          <a:xfrm>
            <a:off x="3083385" y="2665407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/>
          <p:cNvSpPr/>
          <p:nvPr/>
        </p:nvSpPr>
        <p:spPr>
          <a:xfrm>
            <a:off x="2140314" y="1838435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/>
          <p:cNvSpPr/>
          <p:nvPr/>
        </p:nvSpPr>
        <p:spPr>
          <a:xfrm>
            <a:off x="4503364" y="2866720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/>
          <p:cNvSpPr/>
          <p:nvPr/>
        </p:nvSpPr>
        <p:spPr>
          <a:xfrm>
            <a:off x="5377086" y="3859546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/>
          <p:cNvSpPr/>
          <p:nvPr/>
        </p:nvSpPr>
        <p:spPr>
          <a:xfrm>
            <a:off x="4440769" y="1622747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/>
          <p:cNvSpPr/>
          <p:nvPr/>
        </p:nvSpPr>
        <p:spPr>
          <a:xfrm>
            <a:off x="4680445" y="1587286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/>
          <p:cNvSpPr/>
          <p:nvPr/>
        </p:nvSpPr>
        <p:spPr>
          <a:xfrm>
            <a:off x="4680445" y="1869315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/>
          <p:cNvSpPr/>
          <p:nvPr/>
        </p:nvSpPr>
        <p:spPr>
          <a:xfrm>
            <a:off x="4631081" y="1775147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/>
          <p:cNvSpPr/>
          <p:nvPr/>
        </p:nvSpPr>
        <p:spPr>
          <a:xfrm>
            <a:off x="3518627" y="3291512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/>
          <p:cNvSpPr/>
          <p:nvPr/>
        </p:nvSpPr>
        <p:spPr>
          <a:xfrm>
            <a:off x="5443432" y="3930625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/>
          <p:cNvSpPr/>
          <p:nvPr/>
        </p:nvSpPr>
        <p:spPr>
          <a:xfrm>
            <a:off x="5377086" y="3930625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" name="Connecteur droit avec flèche 2"/>
          <p:cNvCxnSpPr/>
          <p:nvPr/>
        </p:nvCxnSpPr>
        <p:spPr>
          <a:xfrm flipH="1">
            <a:off x="5581432" y="3291512"/>
            <a:ext cx="1562570" cy="6809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6930744" y="3080751"/>
            <a:ext cx="121793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FOCAL</a:t>
            </a:r>
          </a:p>
          <a:p>
            <a:pPr algn="ctr"/>
            <a:r>
              <a:rPr lang="fr-FR" sz="1600" dirty="0" smtClean="0"/>
              <a:t>(St Etienne)</a:t>
            </a:r>
            <a:endParaRPr lang="fr-FR" sz="1600" dirty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2009358" y="995115"/>
            <a:ext cx="807139" cy="4310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871985" y="797497"/>
            <a:ext cx="149580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ATOLL</a:t>
            </a:r>
            <a:br>
              <a:rPr lang="fr-FR" sz="1600" b="1" dirty="0" smtClean="0"/>
            </a:br>
            <a:r>
              <a:rPr lang="fr-FR" sz="1600" dirty="0" smtClean="0"/>
              <a:t>(Manche)</a:t>
            </a:r>
            <a:endParaRPr lang="fr-FR" sz="1600" dirty="0"/>
          </a:p>
        </p:txBody>
      </p:sp>
      <p:cxnSp>
        <p:nvCxnSpPr>
          <p:cNvPr id="10" name="Connecteur droit avec flèche 9"/>
          <p:cNvCxnSpPr>
            <a:endCxn id="81" idx="4"/>
          </p:cNvCxnSpPr>
          <p:nvPr/>
        </p:nvCxnSpPr>
        <p:spPr>
          <a:xfrm flipH="1">
            <a:off x="4751531" y="656223"/>
            <a:ext cx="1476332" cy="10732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ZoneTexte 86"/>
          <p:cNvSpPr txBox="1"/>
          <p:nvPr/>
        </p:nvSpPr>
        <p:spPr>
          <a:xfrm>
            <a:off x="6000390" y="449777"/>
            <a:ext cx="192081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MICROMEGA</a:t>
            </a:r>
          </a:p>
          <a:p>
            <a:pPr algn="ctr"/>
            <a:r>
              <a:rPr lang="fr-FR" sz="1600" dirty="0" smtClean="0"/>
              <a:t>(Région parisienne)</a:t>
            </a:r>
            <a:endParaRPr lang="fr-FR" sz="1600" dirty="0"/>
          </a:p>
        </p:txBody>
      </p:sp>
      <p:cxnSp>
        <p:nvCxnSpPr>
          <p:cNvPr id="9" name="Connecteur droit avec flèche 8"/>
          <p:cNvCxnSpPr>
            <a:endCxn id="30" idx="5"/>
          </p:cNvCxnSpPr>
          <p:nvPr/>
        </p:nvCxnSpPr>
        <p:spPr>
          <a:xfrm flipH="1">
            <a:off x="6863284" y="2359845"/>
            <a:ext cx="747633" cy="3203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9" name="ZoneTexte 88"/>
          <p:cNvSpPr txBox="1"/>
          <p:nvPr/>
        </p:nvSpPr>
        <p:spPr>
          <a:xfrm>
            <a:off x="7423486" y="2124440"/>
            <a:ext cx="121793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ATOHM</a:t>
            </a:r>
          </a:p>
          <a:p>
            <a:pPr algn="ctr"/>
            <a:r>
              <a:rPr lang="fr-FR" sz="1600" dirty="0" smtClean="0"/>
              <a:t>(Besançon)</a:t>
            </a:r>
            <a:endParaRPr lang="fr-FR" sz="1600" dirty="0"/>
          </a:p>
        </p:txBody>
      </p:sp>
      <p:sp>
        <p:nvSpPr>
          <p:cNvPr id="90" name="Ellipse 89"/>
          <p:cNvSpPr/>
          <p:nvPr/>
        </p:nvSpPr>
        <p:spPr>
          <a:xfrm>
            <a:off x="5368358" y="203914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" name="Connecteur droit avec flèche 11"/>
          <p:cNvCxnSpPr/>
          <p:nvPr/>
        </p:nvCxnSpPr>
        <p:spPr>
          <a:xfrm flipH="1">
            <a:off x="5557170" y="1458040"/>
            <a:ext cx="2303673" cy="6342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ZoneTexte 90"/>
          <p:cNvSpPr txBox="1"/>
          <p:nvPr/>
        </p:nvSpPr>
        <p:spPr>
          <a:xfrm>
            <a:off x="7610917" y="1248434"/>
            <a:ext cx="121793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DAVIS </a:t>
            </a:r>
          </a:p>
          <a:p>
            <a:pPr algn="ctr"/>
            <a:r>
              <a:rPr lang="fr-FR" sz="1600" dirty="0" smtClean="0"/>
              <a:t>(Troyes)</a:t>
            </a:r>
            <a:endParaRPr lang="fr-FR" sz="1600" dirty="0"/>
          </a:p>
        </p:txBody>
      </p:sp>
      <p:cxnSp>
        <p:nvCxnSpPr>
          <p:cNvPr id="6" name="Connecteur droit avec flèche 5"/>
          <p:cNvCxnSpPr/>
          <p:nvPr/>
        </p:nvCxnSpPr>
        <p:spPr>
          <a:xfrm flipV="1">
            <a:off x="1728018" y="4001705"/>
            <a:ext cx="1571111" cy="2577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2" name="ZoneTexte 91"/>
          <p:cNvSpPr txBox="1"/>
          <p:nvPr/>
        </p:nvSpPr>
        <p:spPr>
          <a:xfrm>
            <a:off x="537876" y="4199201"/>
            <a:ext cx="197457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Jean Marie Reynaud</a:t>
            </a:r>
          </a:p>
          <a:p>
            <a:pPr algn="ctr"/>
            <a:r>
              <a:rPr lang="fr-FR" sz="1600" dirty="0" smtClean="0"/>
              <a:t>(Charentes)</a:t>
            </a:r>
            <a:endParaRPr lang="fr-FR" sz="1600" dirty="0"/>
          </a:p>
        </p:txBody>
      </p:sp>
      <p:cxnSp>
        <p:nvCxnSpPr>
          <p:cNvPr id="88" name="Connecteur droit avec flèche 87"/>
          <p:cNvCxnSpPr/>
          <p:nvPr/>
        </p:nvCxnSpPr>
        <p:spPr>
          <a:xfrm flipH="1" flipV="1">
            <a:off x="6651655" y="5648383"/>
            <a:ext cx="944808" cy="2242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4" name="ZoneTexte 93"/>
          <p:cNvSpPr txBox="1"/>
          <p:nvPr/>
        </p:nvSpPr>
        <p:spPr>
          <a:xfrm>
            <a:off x="7596463" y="5651236"/>
            <a:ext cx="121793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WATERFALL</a:t>
            </a:r>
          </a:p>
          <a:p>
            <a:pPr algn="ctr"/>
            <a:r>
              <a:rPr lang="fr-FR" sz="1600" dirty="0" smtClean="0"/>
              <a:t>(Var)</a:t>
            </a:r>
            <a:endParaRPr lang="fr-FR" sz="1600" dirty="0"/>
          </a:p>
        </p:txBody>
      </p:sp>
      <p:cxnSp>
        <p:nvCxnSpPr>
          <p:cNvPr id="11" name="Connecteur droit avec flèche 10"/>
          <p:cNvCxnSpPr/>
          <p:nvPr/>
        </p:nvCxnSpPr>
        <p:spPr>
          <a:xfrm flipV="1">
            <a:off x="1146844" y="2435662"/>
            <a:ext cx="2294457" cy="2735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3" name="ZoneTexte 92"/>
          <p:cNvSpPr txBox="1"/>
          <p:nvPr/>
        </p:nvSpPr>
        <p:spPr>
          <a:xfrm>
            <a:off x="141816" y="2541943"/>
            <a:ext cx="121793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LEEDH</a:t>
            </a:r>
          </a:p>
          <a:p>
            <a:pPr algn="ctr"/>
            <a:r>
              <a:rPr lang="fr-FR" sz="1600" dirty="0" smtClean="0"/>
              <a:t>(Sarthe)</a:t>
            </a:r>
            <a:endParaRPr lang="fr-FR" sz="1600" dirty="0"/>
          </a:p>
        </p:txBody>
      </p:sp>
      <p:cxnSp>
        <p:nvCxnSpPr>
          <p:cNvPr id="96" name="Connecteur droit avec flèche 95"/>
          <p:cNvCxnSpPr/>
          <p:nvPr/>
        </p:nvCxnSpPr>
        <p:spPr>
          <a:xfrm flipH="1" flipV="1">
            <a:off x="5839262" y="5689424"/>
            <a:ext cx="6240" cy="4234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ZoneTexte 96"/>
          <p:cNvSpPr txBox="1"/>
          <p:nvPr/>
        </p:nvSpPr>
        <p:spPr>
          <a:xfrm>
            <a:off x="5306000" y="6112849"/>
            <a:ext cx="192555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Pierre Etienne Léon</a:t>
            </a:r>
          </a:p>
          <a:p>
            <a:pPr algn="ctr"/>
            <a:r>
              <a:rPr lang="fr-FR" sz="1600" dirty="0" smtClean="0"/>
              <a:t>(Bouche du Rh</a:t>
            </a:r>
            <a:r>
              <a:rPr lang="fr-FR" sz="1600" dirty="0" smtClean="0"/>
              <a:t>ô</a:t>
            </a:r>
            <a:r>
              <a:rPr lang="fr-FR" sz="1600" dirty="0" smtClean="0"/>
              <a:t>ne)</a:t>
            </a:r>
            <a:endParaRPr lang="fr-FR" sz="1600" dirty="0"/>
          </a:p>
        </p:txBody>
      </p:sp>
      <p:sp>
        <p:nvSpPr>
          <p:cNvPr id="98" name="Ellipse 97"/>
          <p:cNvSpPr/>
          <p:nvPr/>
        </p:nvSpPr>
        <p:spPr>
          <a:xfrm>
            <a:off x="2993107" y="1512390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3" name="Image 102" descr="Impressio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9603" y="279580"/>
            <a:ext cx="607284" cy="55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0176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xmlns:p14="http://schemas.microsoft.com/office/powerpoint/2010/main" spd="slow" advClick="0" advTm="3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arte france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844" y="79006"/>
            <a:ext cx="6676087" cy="6778994"/>
          </a:xfrm>
          <a:prstGeom prst="rect">
            <a:avLst/>
          </a:prstGeom>
        </p:spPr>
      </p:pic>
      <p:pic>
        <p:nvPicPr>
          <p:cNvPr id="13" name="Image 12" descr="carte france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844" y="79006"/>
            <a:ext cx="6676087" cy="6778994"/>
          </a:xfrm>
          <a:prstGeom prst="rect">
            <a:avLst/>
          </a:prstGeom>
        </p:spPr>
      </p:pic>
      <p:sp>
        <p:nvSpPr>
          <p:cNvPr id="14" name="Ellipse 13"/>
          <p:cNvSpPr/>
          <p:nvPr/>
        </p:nvSpPr>
        <p:spPr>
          <a:xfrm>
            <a:off x="2701259" y="264416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6227863" y="250200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3362987" y="394468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6427654" y="210472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3512387" y="2359845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4445980" y="1891482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5697090" y="5497590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6427654" y="553626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3754079" y="2786322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5554918" y="367795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3299129" y="1384448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/>
          <p:cNvSpPr/>
          <p:nvPr/>
        </p:nvSpPr>
        <p:spPr>
          <a:xfrm>
            <a:off x="2843431" y="419920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6599761" y="413362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27"/>
          <p:cNvSpPr/>
          <p:nvPr/>
        </p:nvSpPr>
        <p:spPr>
          <a:xfrm>
            <a:off x="4038422" y="535543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5952998" y="145552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/>
          <p:cNvSpPr/>
          <p:nvPr/>
        </p:nvSpPr>
        <p:spPr>
          <a:xfrm>
            <a:off x="6741933" y="2558868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/>
          <p:cNvSpPr/>
          <p:nvPr/>
        </p:nvSpPr>
        <p:spPr>
          <a:xfrm>
            <a:off x="4445980" y="147050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/>
          <p:cNvSpPr/>
          <p:nvPr/>
        </p:nvSpPr>
        <p:spPr>
          <a:xfrm>
            <a:off x="2853659" y="151239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/>
          <p:cNvSpPr/>
          <p:nvPr/>
        </p:nvSpPr>
        <p:spPr>
          <a:xfrm>
            <a:off x="4237463" y="174932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Ellipse 33"/>
          <p:cNvSpPr/>
          <p:nvPr/>
        </p:nvSpPr>
        <p:spPr>
          <a:xfrm>
            <a:off x="6162266" y="203914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4502849" y="1654550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/>
          <p:cNvSpPr/>
          <p:nvPr/>
        </p:nvSpPr>
        <p:spPr>
          <a:xfrm>
            <a:off x="3499670" y="285740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/>
          <p:cNvSpPr/>
          <p:nvPr/>
        </p:nvSpPr>
        <p:spPr>
          <a:xfrm>
            <a:off x="3512387" y="270102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/>
          <p:cNvSpPr/>
          <p:nvPr/>
        </p:nvSpPr>
        <p:spPr>
          <a:xfrm>
            <a:off x="4645021" y="182590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/>
          <p:cNvSpPr/>
          <p:nvPr/>
        </p:nvSpPr>
        <p:spPr>
          <a:xfrm>
            <a:off x="6457589" y="3688192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/>
          <p:cNvSpPr/>
          <p:nvPr/>
        </p:nvSpPr>
        <p:spPr>
          <a:xfrm>
            <a:off x="3546311" y="528435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3100839" y="4687280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4645021" y="21400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6986864" y="1796709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2512447" y="283921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3682993" y="262994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4863769" y="3962269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2816497" y="1441311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6930744" y="189698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4722346" y="182590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7001830" y="5405106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5632244" y="3830350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/>
          <p:cNvSpPr/>
          <p:nvPr/>
        </p:nvSpPr>
        <p:spPr>
          <a:xfrm>
            <a:off x="4468689" y="1451552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5632244" y="554726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/>
          <p:cNvSpPr/>
          <p:nvPr/>
        </p:nvSpPr>
        <p:spPr>
          <a:xfrm>
            <a:off x="5774416" y="5334026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3774536" y="437055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/>
          <p:cNvSpPr/>
          <p:nvPr/>
        </p:nvSpPr>
        <p:spPr>
          <a:xfrm>
            <a:off x="3916708" y="561834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/>
          <p:cNvSpPr/>
          <p:nvPr/>
        </p:nvSpPr>
        <p:spPr>
          <a:xfrm>
            <a:off x="6666107" y="2627498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/>
          <p:cNvSpPr/>
          <p:nvPr/>
        </p:nvSpPr>
        <p:spPr>
          <a:xfrm>
            <a:off x="4793432" y="5760503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/>
          <p:cNvSpPr/>
          <p:nvPr/>
        </p:nvSpPr>
        <p:spPr>
          <a:xfrm>
            <a:off x="4539775" y="1699488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/>
          <p:cNvSpPr/>
          <p:nvPr/>
        </p:nvSpPr>
        <p:spPr>
          <a:xfrm>
            <a:off x="3703450" y="2769657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/>
          <p:cNvSpPr/>
          <p:nvPr/>
        </p:nvSpPr>
        <p:spPr>
          <a:xfrm>
            <a:off x="6498502" y="580146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/>
          <p:cNvSpPr/>
          <p:nvPr/>
        </p:nvSpPr>
        <p:spPr>
          <a:xfrm>
            <a:off x="4468689" y="51406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/>
          <p:cNvSpPr/>
          <p:nvPr/>
        </p:nvSpPr>
        <p:spPr>
          <a:xfrm>
            <a:off x="7089384" y="5191867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6523935" y="1441311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/>
          <p:cNvSpPr/>
          <p:nvPr/>
        </p:nvSpPr>
        <p:spPr>
          <a:xfrm>
            <a:off x="5845502" y="444163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@</a:t>
            </a:r>
            <a:endParaRPr lang="fr-FR" dirty="0"/>
          </a:p>
        </p:txBody>
      </p:sp>
      <p:sp>
        <p:nvSpPr>
          <p:cNvPr id="66" name="Ellipse 65"/>
          <p:cNvSpPr/>
          <p:nvPr/>
        </p:nvSpPr>
        <p:spPr>
          <a:xfrm>
            <a:off x="1490313" y="2124439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/>
          <p:cNvSpPr/>
          <p:nvPr/>
        </p:nvSpPr>
        <p:spPr>
          <a:xfrm>
            <a:off x="4485157" y="542711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/>
          <p:cNvSpPr/>
          <p:nvPr/>
        </p:nvSpPr>
        <p:spPr>
          <a:xfrm>
            <a:off x="3017789" y="4583793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/>
          <p:cNvSpPr/>
          <p:nvPr/>
        </p:nvSpPr>
        <p:spPr>
          <a:xfrm>
            <a:off x="5309988" y="549819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/>
          <p:cNvSpPr/>
          <p:nvPr/>
        </p:nvSpPr>
        <p:spPr>
          <a:xfrm>
            <a:off x="4595657" y="1896983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/>
          <p:cNvSpPr/>
          <p:nvPr/>
        </p:nvSpPr>
        <p:spPr>
          <a:xfrm>
            <a:off x="4586179" y="1628408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3731885" y="1091415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3813199" y="1101656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4486145" y="1426174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>
            <a:off x="4486145" y="1869315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/>
          <p:cNvSpPr/>
          <p:nvPr/>
        </p:nvSpPr>
        <p:spPr>
          <a:xfrm>
            <a:off x="3083385" y="2665407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/>
          <p:cNvSpPr/>
          <p:nvPr/>
        </p:nvSpPr>
        <p:spPr>
          <a:xfrm>
            <a:off x="2140314" y="1838435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/>
          <p:cNvSpPr/>
          <p:nvPr/>
        </p:nvSpPr>
        <p:spPr>
          <a:xfrm>
            <a:off x="4503364" y="2866720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/>
          <p:cNvSpPr/>
          <p:nvPr/>
        </p:nvSpPr>
        <p:spPr>
          <a:xfrm>
            <a:off x="5377086" y="3859546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/>
          <p:cNvSpPr/>
          <p:nvPr/>
        </p:nvSpPr>
        <p:spPr>
          <a:xfrm>
            <a:off x="4440769" y="1622747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/>
          <p:cNvSpPr/>
          <p:nvPr/>
        </p:nvSpPr>
        <p:spPr>
          <a:xfrm>
            <a:off x="4680445" y="1587286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/>
          <p:cNvSpPr/>
          <p:nvPr/>
        </p:nvSpPr>
        <p:spPr>
          <a:xfrm>
            <a:off x="4680445" y="1869315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/>
          <p:cNvSpPr/>
          <p:nvPr/>
        </p:nvSpPr>
        <p:spPr>
          <a:xfrm>
            <a:off x="4631081" y="1775147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/>
          <p:cNvSpPr/>
          <p:nvPr/>
        </p:nvSpPr>
        <p:spPr>
          <a:xfrm>
            <a:off x="3518627" y="3291512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/>
          <p:cNvSpPr/>
          <p:nvPr/>
        </p:nvSpPr>
        <p:spPr>
          <a:xfrm>
            <a:off x="5443432" y="3930625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/>
          <p:cNvSpPr/>
          <p:nvPr/>
        </p:nvSpPr>
        <p:spPr>
          <a:xfrm>
            <a:off x="5377086" y="3930625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" name="Connecteur droit avec flèche 2"/>
          <p:cNvCxnSpPr/>
          <p:nvPr/>
        </p:nvCxnSpPr>
        <p:spPr>
          <a:xfrm flipH="1">
            <a:off x="5581432" y="3291512"/>
            <a:ext cx="1562570" cy="6809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6930744" y="3080751"/>
            <a:ext cx="121793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FOCAL</a:t>
            </a:r>
          </a:p>
          <a:p>
            <a:pPr algn="ctr"/>
            <a:r>
              <a:rPr lang="fr-FR" sz="1600" dirty="0" smtClean="0"/>
              <a:t>(St Etienne)</a:t>
            </a:r>
            <a:endParaRPr lang="fr-FR" sz="1600" dirty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2009358" y="995115"/>
            <a:ext cx="807139" cy="4310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871985" y="797497"/>
            <a:ext cx="149580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ATOLL</a:t>
            </a:r>
            <a:br>
              <a:rPr lang="fr-FR" sz="1600" b="1" dirty="0" smtClean="0"/>
            </a:br>
            <a:r>
              <a:rPr lang="fr-FR" sz="1600" dirty="0" smtClean="0"/>
              <a:t>(Manche)</a:t>
            </a:r>
            <a:endParaRPr lang="fr-FR" sz="1600" dirty="0"/>
          </a:p>
        </p:txBody>
      </p:sp>
      <p:cxnSp>
        <p:nvCxnSpPr>
          <p:cNvPr id="10" name="Connecteur droit avec flèche 9"/>
          <p:cNvCxnSpPr>
            <a:endCxn id="81" idx="4"/>
          </p:cNvCxnSpPr>
          <p:nvPr/>
        </p:nvCxnSpPr>
        <p:spPr>
          <a:xfrm flipH="1">
            <a:off x="4751531" y="656223"/>
            <a:ext cx="1476332" cy="10732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ZoneTexte 86"/>
          <p:cNvSpPr txBox="1"/>
          <p:nvPr/>
        </p:nvSpPr>
        <p:spPr>
          <a:xfrm>
            <a:off x="6000390" y="449777"/>
            <a:ext cx="192081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MICROMEGA</a:t>
            </a:r>
          </a:p>
          <a:p>
            <a:pPr algn="ctr"/>
            <a:r>
              <a:rPr lang="fr-FR" sz="1600" dirty="0" smtClean="0"/>
              <a:t>(Région parisienne)</a:t>
            </a:r>
            <a:endParaRPr lang="fr-FR" sz="1600" dirty="0"/>
          </a:p>
        </p:txBody>
      </p:sp>
      <p:cxnSp>
        <p:nvCxnSpPr>
          <p:cNvPr id="9" name="Connecteur droit avec flèche 8"/>
          <p:cNvCxnSpPr>
            <a:endCxn id="30" idx="5"/>
          </p:cNvCxnSpPr>
          <p:nvPr/>
        </p:nvCxnSpPr>
        <p:spPr>
          <a:xfrm flipH="1">
            <a:off x="6863284" y="2359845"/>
            <a:ext cx="747633" cy="3203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9" name="ZoneTexte 88"/>
          <p:cNvSpPr txBox="1"/>
          <p:nvPr/>
        </p:nvSpPr>
        <p:spPr>
          <a:xfrm>
            <a:off x="7423486" y="2124440"/>
            <a:ext cx="121793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ATOHM</a:t>
            </a:r>
          </a:p>
          <a:p>
            <a:pPr algn="ctr"/>
            <a:r>
              <a:rPr lang="fr-FR" sz="1600" dirty="0" smtClean="0"/>
              <a:t>(Besançon)</a:t>
            </a:r>
            <a:endParaRPr lang="fr-FR" sz="1600" dirty="0"/>
          </a:p>
        </p:txBody>
      </p:sp>
      <p:sp>
        <p:nvSpPr>
          <p:cNvPr id="90" name="Ellipse 89"/>
          <p:cNvSpPr/>
          <p:nvPr/>
        </p:nvSpPr>
        <p:spPr>
          <a:xfrm>
            <a:off x="5368358" y="203914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" name="Connecteur droit avec flèche 11"/>
          <p:cNvCxnSpPr/>
          <p:nvPr/>
        </p:nvCxnSpPr>
        <p:spPr>
          <a:xfrm flipH="1">
            <a:off x="5557170" y="1458040"/>
            <a:ext cx="2303673" cy="6342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ZoneTexte 90"/>
          <p:cNvSpPr txBox="1"/>
          <p:nvPr/>
        </p:nvSpPr>
        <p:spPr>
          <a:xfrm>
            <a:off x="7610917" y="1248434"/>
            <a:ext cx="121793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DAVIS </a:t>
            </a:r>
          </a:p>
          <a:p>
            <a:pPr algn="ctr"/>
            <a:r>
              <a:rPr lang="fr-FR" sz="1600" dirty="0" smtClean="0"/>
              <a:t>(Troyes)</a:t>
            </a:r>
            <a:endParaRPr lang="fr-FR" sz="1600" dirty="0"/>
          </a:p>
        </p:txBody>
      </p:sp>
      <p:cxnSp>
        <p:nvCxnSpPr>
          <p:cNvPr id="6" name="Connecteur droit avec flèche 5"/>
          <p:cNvCxnSpPr/>
          <p:nvPr/>
        </p:nvCxnSpPr>
        <p:spPr>
          <a:xfrm flipV="1">
            <a:off x="1728018" y="4001705"/>
            <a:ext cx="1571111" cy="2577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2" name="ZoneTexte 91"/>
          <p:cNvSpPr txBox="1"/>
          <p:nvPr/>
        </p:nvSpPr>
        <p:spPr>
          <a:xfrm>
            <a:off x="537876" y="4199201"/>
            <a:ext cx="197457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Jean Marie Reynaud</a:t>
            </a:r>
          </a:p>
          <a:p>
            <a:pPr algn="ctr"/>
            <a:r>
              <a:rPr lang="fr-FR" sz="1600" dirty="0" smtClean="0"/>
              <a:t>(Charentes)</a:t>
            </a:r>
            <a:endParaRPr lang="fr-FR" sz="1600" dirty="0"/>
          </a:p>
        </p:txBody>
      </p:sp>
      <p:cxnSp>
        <p:nvCxnSpPr>
          <p:cNvPr id="88" name="Connecteur droit avec flèche 87"/>
          <p:cNvCxnSpPr/>
          <p:nvPr/>
        </p:nvCxnSpPr>
        <p:spPr>
          <a:xfrm flipH="1" flipV="1">
            <a:off x="6651655" y="5648383"/>
            <a:ext cx="944808" cy="2242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4" name="ZoneTexte 93"/>
          <p:cNvSpPr txBox="1"/>
          <p:nvPr/>
        </p:nvSpPr>
        <p:spPr>
          <a:xfrm>
            <a:off x="7596463" y="5651236"/>
            <a:ext cx="121793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WATERFALL</a:t>
            </a:r>
          </a:p>
          <a:p>
            <a:pPr algn="ctr"/>
            <a:r>
              <a:rPr lang="fr-FR" sz="1600" dirty="0" smtClean="0"/>
              <a:t>(Var)</a:t>
            </a:r>
            <a:endParaRPr lang="fr-FR" sz="1600" dirty="0"/>
          </a:p>
        </p:txBody>
      </p:sp>
      <p:cxnSp>
        <p:nvCxnSpPr>
          <p:cNvPr id="11" name="Connecteur droit avec flèche 10"/>
          <p:cNvCxnSpPr/>
          <p:nvPr/>
        </p:nvCxnSpPr>
        <p:spPr>
          <a:xfrm flipV="1">
            <a:off x="1146844" y="2435662"/>
            <a:ext cx="2294457" cy="2735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3" name="ZoneTexte 92"/>
          <p:cNvSpPr txBox="1"/>
          <p:nvPr/>
        </p:nvSpPr>
        <p:spPr>
          <a:xfrm>
            <a:off x="141816" y="2541943"/>
            <a:ext cx="121793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LEEDH</a:t>
            </a:r>
          </a:p>
          <a:p>
            <a:pPr algn="ctr"/>
            <a:r>
              <a:rPr lang="fr-FR" sz="1600" dirty="0" smtClean="0"/>
              <a:t>(Sarthe)</a:t>
            </a:r>
            <a:endParaRPr lang="fr-FR" sz="1600" dirty="0"/>
          </a:p>
        </p:txBody>
      </p:sp>
      <p:cxnSp>
        <p:nvCxnSpPr>
          <p:cNvPr id="96" name="Connecteur droit avec flèche 95"/>
          <p:cNvCxnSpPr/>
          <p:nvPr/>
        </p:nvCxnSpPr>
        <p:spPr>
          <a:xfrm flipH="1" flipV="1">
            <a:off x="5839262" y="5689424"/>
            <a:ext cx="6240" cy="4234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ZoneTexte 96"/>
          <p:cNvSpPr txBox="1"/>
          <p:nvPr/>
        </p:nvSpPr>
        <p:spPr>
          <a:xfrm>
            <a:off x="5306000" y="6112849"/>
            <a:ext cx="192555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Pierre Etienne Léon</a:t>
            </a:r>
          </a:p>
          <a:p>
            <a:pPr algn="ctr"/>
            <a:r>
              <a:rPr lang="fr-FR" sz="1600" dirty="0" smtClean="0"/>
              <a:t>(Bouche du Rh</a:t>
            </a:r>
            <a:r>
              <a:rPr lang="fr-FR" sz="1600" dirty="0" smtClean="0"/>
              <a:t>ô</a:t>
            </a:r>
            <a:r>
              <a:rPr lang="fr-FR" sz="1600" dirty="0" smtClean="0"/>
              <a:t>ne)</a:t>
            </a:r>
            <a:endParaRPr lang="fr-FR" sz="1600" dirty="0"/>
          </a:p>
        </p:txBody>
      </p:sp>
      <p:cxnSp>
        <p:nvCxnSpPr>
          <p:cNvPr id="18" name="Connecteur droit avec flèche 17"/>
          <p:cNvCxnSpPr/>
          <p:nvPr/>
        </p:nvCxnSpPr>
        <p:spPr>
          <a:xfrm flipV="1">
            <a:off x="1490313" y="2792765"/>
            <a:ext cx="2170486" cy="6431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8" name="ZoneTexte 97"/>
          <p:cNvSpPr txBox="1"/>
          <p:nvPr/>
        </p:nvSpPr>
        <p:spPr>
          <a:xfrm>
            <a:off x="414550" y="3385563"/>
            <a:ext cx="121793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LAVARDIN</a:t>
            </a:r>
          </a:p>
          <a:p>
            <a:pPr algn="ctr"/>
            <a:r>
              <a:rPr lang="fr-FR" sz="1600" dirty="0" smtClean="0"/>
              <a:t>(Tours)</a:t>
            </a:r>
            <a:endParaRPr lang="fr-FR" sz="1600" dirty="0"/>
          </a:p>
        </p:txBody>
      </p:sp>
      <p:sp>
        <p:nvSpPr>
          <p:cNvPr id="100" name="Ellipse 99"/>
          <p:cNvSpPr/>
          <p:nvPr/>
        </p:nvSpPr>
        <p:spPr>
          <a:xfrm>
            <a:off x="2993107" y="1512390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9" name="Image 98" descr="Impressio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9603" y="279580"/>
            <a:ext cx="607284" cy="55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174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xmlns:p14="http://schemas.microsoft.com/office/powerpoint/2010/main" spd="slow" advClick="0" advTm="3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arte france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844" y="79006"/>
            <a:ext cx="6676087" cy="6778994"/>
          </a:xfrm>
          <a:prstGeom prst="rect">
            <a:avLst/>
          </a:prstGeom>
        </p:spPr>
      </p:pic>
      <p:pic>
        <p:nvPicPr>
          <p:cNvPr id="13" name="Image 12" descr="carte france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844" y="79006"/>
            <a:ext cx="6676087" cy="6778994"/>
          </a:xfrm>
          <a:prstGeom prst="rect">
            <a:avLst/>
          </a:prstGeom>
        </p:spPr>
      </p:pic>
      <p:sp>
        <p:nvSpPr>
          <p:cNvPr id="14" name="Ellipse 13"/>
          <p:cNvSpPr/>
          <p:nvPr/>
        </p:nvSpPr>
        <p:spPr>
          <a:xfrm>
            <a:off x="2701259" y="264416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6227863" y="250200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3362987" y="394468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6427654" y="210472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3512387" y="2359845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4445980" y="1891482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5697090" y="5497590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6427654" y="553626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3754079" y="2786322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5554918" y="367795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3299129" y="1384448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/>
          <p:cNvSpPr/>
          <p:nvPr/>
        </p:nvSpPr>
        <p:spPr>
          <a:xfrm>
            <a:off x="2843431" y="419920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6599761" y="413362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27"/>
          <p:cNvSpPr/>
          <p:nvPr/>
        </p:nvSpPr>
        <p:spPr>
          <a:xfrm>
            <a:off x="4038422" y="535543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5952998" y="145552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/>
          <p:cNvSpPr/>
          <p:nvPr/>
        </p:nvSpPr>
        <p:spPr>
          <a:xfrm>
            <a:off x="6741933" y="2558868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/>
          <p:cNvSpPr/>
          <p:nvPr/>
        </p:nvSpPr>
        <p:spPr>
          <a:xfrm>
            <a:off x="4445980" y="147050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/>
          <p:cNvSpPr/>
          <p:nvPr/>
        </p:nvSpPr>
        <p:spPr>
          <a:xfrm>
            <a:off x="2853659" y="151239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/>
          <p:cNvSpPr/>
          <p:nvPr/>
        </p:nvSpPr>
        <p:spPr>
          <a:xfrm>
            <a:off x="4237463" y="174932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Ellipse 33"/>
          <p:cNvSpPr/>
          <p:nvPr/>
        </p:nvSpPr>
        <p:spPr>
          <a:xfrm>
            <a:off x="6162266" y="203914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4502849" y="1654550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/>
          <p:cNvSpPr/>
          <p:nvPr/>
        </p:nvSpPr>
        <p:spPr>
          <a:xfrm>
            <a:off x="3499670" y="285740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/>
          <p:cNvSpPr/>
          <p:nvPr/>
        </p:nvSpPr>
        <p:spPr>
          <a:xfrm>
            <a:off x="3512387" y="270102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/>
          <p:cNvSpPr/>
          <p:nvPr/>
        </p:nvSpPr>
        <p:spPr>
          <a:xfrm>
            <a:off x="4645021" y="182590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/>
          <p:cNvSpPr/>
          <p:nvPr/>
        </p:nvSpPr>
        <p:spPr>
          <a:xfrm>
            <a:off x="6457589" y="3688192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/>
          <p:cNvSpPr/>
          <p:nvPr/>
        </p:nvSpPr>
        <p:spPr>
          <a:xfrm>
            <a:off x="3546311" y="528435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3100839" y="4687280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4645021" y="21400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6986864" y="1796709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2512447" y="283921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3682993" y="262994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4863769" y="3962269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2816497" y="1441311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6930744" y="189698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4722346" y="182590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7001830" y="5405106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5632244" y="3830350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/>
          <p:cNvSpPr/>
          <p:nvPr/>
        </p:nvSpPr>
        <p:spPr>
          <a:xfrm>
            <a:off x="4468689" y="1451552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5632244" y="554726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/>
          <p:cNvSpPr/>
          <p:nvPr/>
        </p:nvSpPr>
        <p:spPr>
          <a:xfrm>
            <a:off x="5774416" y="5334026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3774536" y="437055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/>
          <p:cNvSpPr/>
          <p:nvPr/>
        </p:nvSpPr>
        <p:spPr>
          <a:xfrm>
            <a:off x="3916708" y="561834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/>
          <p:cNvSpPr/>
          <p:nvPr/>
        </p:nvSpPr>
        <p:spPr>
          <a:xfrm>
            <a:off x="6666107" y="2627498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/>
          <p:cNvSpPr/>
          <p:nvPr/>
        </p:nvSpPr>
        <p:spPr>
          <a:xfrm>
            <a:off x="4793432" y="5760503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/>
          <p:cNvSpPr/>
          <p:nvPr/>
        </p:nvSpPr>
        <p:spPr>
          <a:xfrm>
            <a:off x="4539775" y="1699488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/>
          <p:cNvSpPr/>
          <p:nvPr/>
        </p:nvSpPr>
        <p:spPr>
          <a:xfrm>
            <a:off x="3703450" y="2769657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/>
          <p:cNvSpPr/>
          <p:nvPr/>
        </p:nvSpPr>
        <p:spPr>
          <a:xfrm>
            <a:off x="6498502" y="580146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/>
          <p:cNvSpPr/>
          <p:nvPr/>
        </p:nvSpPr>
        <p:spPr>
          <a:xfrm>
            <a:off x="4468689" y="51406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/>
          <p:cNvSpPr/>
          <p:nvPr/>
        </p:nvSpPr>
        <p:spPr>
          <a:xfrm>
            <a:off x="7089384" y="5191867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6523935" y="1441311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/>
          <p:cNvSpPr/>
          <p:nvPr/>
        </p:nvSpPr>
        <p:spPr>
          <a:xfrm>
            <a:off x="5845502" y="444163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@</a:t>
            </a:r>
            <a:endParaRPr lang="fr-FR" dirty="0"/>
          </a:p>
        </p:txBody>
      </p:sp>
      <p:sp>
        <p:nvSpPr>
          <p:cNvPr id="66" name="Ellipse 65"/>
          <p:cNvSpPr/>
          <p:nvPr/>
        </p:nvSpPr>
        <p:spPr>
          <a:xfrm>
            <a:off x="1490313" y="2124439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/>
          <p:cNvSpPr/>
          <p:nvPr/>
        </p:nvSpPr>
        <p:spPr>
          <a:xfrm>
            <a:off x="4485157" y="542711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/>
          <p:cNvSpPr/>
          <p:nvPr/>
        </p:nvSpPr>
        <p:spPr>
          <a:xfrm>
            <a:off x="3017789" y="4583793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/>
          <p:cNvSpPr/>
          <p:nvPr/>
        </p:nvSpPr>
        <p:spPr>
          <a:xfrm>
            <a:off x="5309988" y="549819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/>
          <p:cNvSpPr/>
          <p:nvPr/>
        </p:nvSpPr>
        <p:spPr>
          <a:xfrm>
            <a:off x="4595657" y="1896983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/>
          <p:cNvSpPr/>
          <p:nvPr/>
        </p:nvSpPr>
        <p:spPr>
          <a:xfrm>
            <a:off x="4586179" y="1628408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3731885" y="1091415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3813199" y="1101656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4486145" y="1426174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>
            <a:off x="4486145" y="1869315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/>
          <p:cNvSpPr/>
          <p:nvPr/>
        </p:nvSpPr>
        <p:spPr>
          <a:xfrm>
            <a:off x="3083385" y="2665407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/>
          <p:cNvSpPr/>
          <p:nvPr/>
        </p:nvSpPr>
        <p:spPr>
          <a:xfrm>
            <a:off x="2140314" y="1838435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/>
          <p:cNvSpPr/>
          <p:nvPr/>
        </p:nvSpPr>
        <p:spPr>
          <a:xfrm>
            <a:off x="4503364" y="2866720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/>
          <p:cNvSpPr/>
          <p:nvPr/>
        </p:nvSpPr>
        <p:spPr>
          <a:xfrm>
            <a:off x="5377086" y="3859546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/>
          <p:cNvSpPr/>
          <p:nvPr/>
        </p:nvSpPr>
        <p:spPr>
          <a:xfrm>
            <a:off x="4440769" y="1622747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/>
          <p:cNvSpPr/>
          <p:nvPr/>
        </p:nvSpPr>
        <p:spPr>
          <a:xfrm>
            <a:off x="4680445" y="1587286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/>
          <p:cNvSpPr/>
          <p:nvPr/>
        </p:nvSpPr>
        <p:spPr>
          <a:xfrm>
            <a:off x="4680445" y="1869315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/>
          <p:cNvSpPr/>
          <p:nvPr/>
        </p:nvSpPr>
        <p:spPr>
          <a:xfrm>
            <a:off x="4631081" y="1775147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/>
          <p:cNvSpPr/>
          <p:nvPr/>
        </p:nvSpPr>
        <p:spPr>
          <a:xfrm>
            <a:off x="3518627" y="3291512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/>
          <p:cNvSpPr/>
          <p:nvPr/>
        </p:nvSpPr>
        <p:spPr>
          <a:xfrm>
            <a:off x="5443432" y="3930625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/>
          <p:cNvSpPr/>
          <p:nvPr/>
        </p:nvSpPr>
        <p:spPr>
          <a:xfrm>
            <a:off x="5377086" y="3930625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" name="Connecteur droit avec flèche 2"/>
          <p:cNvCxnSpPr/>
          <p:nvPr/>
        </p:nvCxnSpPr>
        <p:spPr>
          <a:xfrm flipH="1">
            <a:off x="5581432" y="3291512"/>
            <a:ext cx="1562570" cy="6809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6930744" y="3080751"/>
            <a:ext cx="121793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FOCAL</a:t>
            </a:r>
          </a:p>
          <a:p>
            <a:pPr algn="ctr"/>
            <a:r>
              <a:rPr lang="fr-FR" sz="1600" dirty="0" smtClean="0"/>
              <a:t>(St Etienne)</a:t>
            </a:r>
            <a:endParaRPr lang="fr-FR" sz="1600" dirty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2009358" y="995115"/>
            <a:ext cx="807139" cy="4310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871985" y="797497"/>
            <a:ext cx="149580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ATOLL</a:t>
            </a:r>
            <a:br>
              <a:rPr lang="fr-FR" sz="1600" b="1" dirty="0" smtClean="0"/>
            </a:br>
            <a:r>
              <a:rPr lang="fr-FR" sz="1600" dirty="0" smtClean="0"/>
              <a:t>(Manche)</a:t>
            </a:r>
            <a:endParaRPr lang="fr-FR" sz="1600" dirty="0"/>
          </a:p>
        </p:txBody>
      </p:sp>
      <p:cxnSp>
        <p:nvCxnSpPr>
          <p:cNvPr id="10" name="Connecteur droit avec flèche 9"/>
          <p:cNvCxnSpPr>
            <a:endCxn id="81" idx="4"/>
          </p:cNvCxnSpPr>
          <p:nvPr/>
        </p:nvCxnSpPr>
        <p:spPr>
          <a:xfrm flipH="1">
            <a:off x="4751531" y="656223"/>
            <a:ext cx="1476332" cy="10732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ZoneTexte 86"/>
          <p:cNvSpPr txBox="1"/>
          <p:nvPr/>
        </p:nvSpPr>
        <p:spPr>
          <a:xfrm>
            <a:off x="6000390" y="449777"/>
            <a:ext cx="192081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MICROMEGA</a:t>
            </a:r>
          </a:p>
          <a:p>
            <a:pPr algn="ctr"/>
            <a:r>
              <a:rPr lang="fr-FR" sz="1600" dirty="0" smtClean="0"/>
              <a:t>(Région parisienne)</a:t>
            </a:r>
            <a:endParaRPr lang="fr-FR" sz="1600" dirty="0"/>
          </a:p>
        </p:txBody>
      </p:sp>
      <p:cxnSp>
        <p:nvCxnSpPr>
          <p:cNvPr id="9" name="Connecteur droit avec flèche 8"/>
          <p:cNvCxnSpPr>
            <a:endCxn id="30" idx="5"/>
          </p:cNvCxnSpPr>
          <p:nvPr/>
        </p:nvCxnSpPr>
        <p:spPr>
          <a:xfrm flipH="1">
            <a:off x="6863284" y="2359845"/>
            <a:ext cx="747633" cy="3203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9" name="ZoneTexte 88"/>
          <p:cNvSpPr txBox="1"/>
          <p:nvPr/>
        </p:nvSpPr>
        <p:spPr>
          <a:xfrm>
            <a:off x="7423486" y="2124440"/>
            <a:ext cx="121793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ATOHM</a:t>
            </a:r>
          </a:p>
          <a:p>
            <a:pPr algn="ctr"/>
            <a:r>
              <a:rPr lang="fr-FR" sz="1600" dirty="0" smtClean="0"/>
              <a:t>(Besançon)</a:t>
            </a:r>
            <a:endParaRPr lang="fr-FR" sz="1600" dirty="0"/>
          </a:p>
        </p:txBody>
      </p:sp>
      <p:sp>
        <p:nvSpPr>
          <p:cNvPr id="90" name="Ellipse 89"/>
          <p:cNvSpPr/>
          <p:nvPr/>
        </p:nvSpPr>
        <p:spPr>
          <a:xfrm>
            <a:off x="5368358" y="203914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" name="Connecteur droit avec flèche 11"/>
          <p:cNvCxnSpPr/>
          <p:nvPr/>
        </p:nvCxnSpPr>
        <p:spPr>
          <a:xfrm flipH="1">
            <a:off x="5557170" y="1458040"/>
            <a:ext cx="2303673" cy="6342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ZoneTexte 90"/>
          <p:cNvSpPr txBox="1"/>
          <p:nvPr/>
        </p:nvSpPr>
        <p:spPr>
          <a:xfrm>
            <a:off x="7610917" y="1248434"/>
            <a:ext cx="121793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DAVIS </a:t>
            </a:r>
          </a:p>
          <a:p>
            <a:pPr algn="ctr"/>
            <a:r>
              <a:rPr lang="fr-FR" sz="1600" dirty="0" smtClean="0"/>
              <a:t>(Troyes)</a:t>
            </a:r>
            <a:endParaRPr lang="fr-FR" sz="1600" dirty="0"/>
          </a:p>
        </p:txBody>
      </p:sp>
      <p:cxnSp>
        <p:nvCxnSpPr>
          <p:cNvPr id="6" name="Connecteur droit avec flèche 5"/>
          <p:cNvCxnSpPr/>
          <p:nvPr/>
        </p:nvCxnSpPr>
        <p:spPr>
          <a:xfrm flipV="1">
            <a:off x="1728018" y="4001705"/>
            <a:ext cx="1571111" cy="2577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2" name="ZoneTexte 91"/>
          <p:cNvSpPr txBox="1"/>
          <p:nvPr/>
        </p:nvSpPr>
        <p:spPr>
          <a:xfrm>
            <a:off x="537876" y="4199201"/>
            <a:ext cx="197457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Jean Marie Reynaud</a:t>
            </a:r>
          </a:p>
          <a:p>
            <a:pPr algn="ctr"/>
            <a:r>
              <a:rPr lang="fr-FR" sz="1600" dirty="0" smtClean="0"/>
              <a:t>(Charentes)</a:t>
            </a:r>
            <a:endParaRPr lang="fr-FR" sz="1600" dirty="0"/>
          </a:p>
        </p:txBody>
      </p:sp>
      <p:cxnSp>
        <p:nvCxnSpPr>
          <p:cNvPr id="88" name="Connecteur droit avec flèche 87"/>
          <p:cNvCxnSpPr/>
          <p:nvPr/>
        </p:nvCxnSpPr>
        <p:spPr>
          <a:xfrm flipH="1" flipV="1">
            <a:off x="6651655" y="5648383"/>
            <a:ext cx="944808" cy="2242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4" name="ZoneTexte 93"/>
          <p:cNvSpPr txBox="1"/>
          <p:nvPr/>
        </p:nvSpPr>
        <p:spPr>
          <a:xfrm>
            <a:off x="7596463" y="5651236"/>
            <a:ext cx="121793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WATERFALL</a:t>
            </a:r>
          </a:p>
          <a:p>
            <a:pPr algn="ctr"/>
            <a:r>
              <a:rPr lang="fr-FR" sz="1600" dirty="0" smtClean="0"/>
              <a:t>(Var)</a:t>
            </a:r>
            <a:endParaRPr lang="fr-FR" sz="1600" dirty="0"/>
          </a:p>
        </p:txBody>
      </p:sp>
      <p:cxnSp>
        <p:nvCxnSpPr>
          <p:cNvPr id="11" name="Connecteur droit avec flèche 10"/>
          <p:cNvCxnSpPr/>
          <p:nvPr/>
        </p:nvCxnSpPr>
        <p:spPr>
          <a:xfrm flipV="1">
            <a:off x="1146844" y="2435662"/>
            <a:ext cx="2294457" cy="2735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3" name="ZoneTexte 92"/>
          <p:cNvSpPr txBox="1"/>
          <p:nvPr/>
        </p:nvSpPr>
        <p:spPr>
          <a:xfrm>
            <a:off x="141816" y="2541943"/>
            <a:ext cx="121793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LEEDH</a:t>
            </a:r>
          </a:p>
          <a:p>
            <a:pPr algn="ctr"/>
            <a:r>
              <a:rPr lang="fr-FR" sz="1600" dirty="0" smtClean="0"/>
              <a:t>(Sarthe)</a:t>
            </a:r>
            <a:endParaRPr lang="fr-FR" sz="1600" dirty="0"/>
          </a:p>
        </p:txBody>
      </p:sp>
      <p:cxnSp>
        <p:nvCxnSpPr>
          <p:cNvPr id="96" name="Connecteur droit avec flèche 95"/>
          <p:cNvCxnSpPr/>
          <p:nvPr/>
        </p:nvCxnSpPr>
        <p:spPr>
          <a:xfrm flipH="1" flipV="1">
            <a:off x="5839262" y="5689424"/>
            <a:ext cx="6240" cy="4234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ZoneTexte 96"/>
          <p:cNvSpPr txBox="1"/>
          <p:nvPr/>
        </p:nvSpPr>
        <p:spPr>
          <a:xfrm>
            <a:off x="5306000" y="6112849"/>
            <a:ext cx="192555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Pierre Etienne Léon</a:t>
            </a:r>
          </a:p>
          <a:p>
            <a:pPr algn="ctr"/>
            <a:r>
              <a:rPr lang="fr-FR" sz="1600" dirty="0" smtClean="0"/>
              <a:t>(Bouche du Rh</a:t>
            </a:r>
            <a:r>
              <a:rPr lang="fr-FR" sz="1600" dirty="0" smtClean="0"/>
              <a:t>ô</a:t>
            </a:r>
            <a:r>
              <a:rPr lang="fr-FR" sz="1600" dirty="0" smtClean="0"/>
              <a:t>ne)</a:t>
            </a:r>
            <a:endParaRPr lang="fr-FR" sz="1600" dirty="0"/>
          </a:p>
        </p:txBody>
      </p:sp>
      <p:cxnSp>
        <p:nvCxnSpPr>
          <p:cNvPr id="18" name="Connecteur droit avec flèche 17"/>
          <p:cNvCxnSpPr/>
          <p:nvPr/>
        </p:nvCxnSpPr>
        <p:spPr>
          <a:xfrm flipV="1">
            <a:off x="1490313" y="2792765"/>
            <a:ext cx="2170486" cy="6431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8" name="ZoneTexte 97"/>
          <p:cNvSpPr txBox="1"/>
          <p:nvPr/>
        </p:nvSpPr>
        <p:spPr>
          <a:xfrm>
            <a:off x="414550" y="3385563"/>
            <a:ext cx="121793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LAVARDIN</a:t>
            </a:r>
          </a:p>
          <a:p>
            <a:pPr algn="ctr"/>
            <a:r>
              <a:rPr lang="fr-FR" sz="1600" dirty="0" smtClean="0"/>
              <a:t>(Tours)</a:t>
            </a:r>
            <a:endParaRPr lang="fr-FR" sz="1600" dirty="0"/>
          </a:p>
        </p:txBody>
      </p:sp>
      <p:sp>
        <p:nvSpPr>
          <p:cNvPr id="100" name="Ellipse 99"/>
          <p:cNvSpPr/>
          <p:nvPr/>
        </p:nvSpPr>
        <p:spPr>
          <a:xfrm>
            <a:off x="2993107" y="1512390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ZoneTexte 98"/>
          <p:cNvSpPr txBox="1"/>
          <p:nvPr/>
        </p:nvSpPr>
        <p:spPr>
          <a:xfrm>
            <a:off x="1914578" y="185820"/>
            <a:ext cx="194901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DEVIALET (usine)</a:t>
            </a:r>
            <a:br>
              <a:rPr lang="fr-FR" sz="1600" b="1" dirty="0" smtClean="0"/>
            </a:br>
            <a:r>
              <a:rPr lang="fr-FR" sz="1600" dirty="0" smtClean="0"/>
              <a:t>(Normandie)</a:t>
            </a:r>
            <a:endParaRPr lang="fr-FR" sz="1600" dirty="0"/>
          </a:p>
        </p:txBody>
      </p:sp>
      <p:cxnSp>
        <p:nvCxnSpPr>
          <p:cNvPr id="101" name="Connecteur droit avec flèche 100"/>
          <p:cNvCxnSpPr/>
          <p:nvPr/>
        </p:nvCxnSpPr>
        <p:spPr>
          <a:xfrm>
            <a:off x="3017789" y="742165"/>
            <a:ext cx="65596" cy="7158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02" name="Image 101" descr="Impressio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9603" y="279580"/>
            <a:ext cx="607284" cy="55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256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xmlns:p14="http://schemas.microsoft.com/office/powerpoint/2010/main" spd="slow" advTm="3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Impressio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156" y="1947975"/>
            <a:ext cx="1800839" cy="1658132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2871864" y="3828258"/>
            <a:ext cx="35732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La République du Son</a:t>
            </a:r>
          </a:p>
          <a:p>
            <a:pPr algn="ctr"/>
            <a:endParaRPr lang="fr-FR" sz="1600" dirty="0" smtClean="0"/>
          </a:p>
          <a:p>
            <a:pPr algn="ctr"/>
            <a:r>
              <a:rPr lang="fr-FR" sz="1600" dirty="0" smtClean="0"/>
              <a:t>29 novembre 2013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3987844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000"/>
    </mc:Choice>
    <mc:Fallback>
      <p:transition xmlns:p14="http://schemas.microsoft.com/office/powerpoint/2010/main" spd="slow" advClick="0" advTm="4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arte france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570" y="79006"/>
            <a:ext cx="6676087" cy="6778994"/>
          </a:xfrm>
          <a:prstGeom prst="rect">
            <a:avLst/>
          </a:prstGeom>
        </p:spPr>
      </p:pic>
      <p:pic>
        <p:nvPicPr>
          <p:cNvPr id="7" name="Image 6" descr="carte france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844" y="79006"/>
            <a:ext cx="6676087" cy="6778994"/>
          </a:xfrm>
          <a:prstGeom prst="rect">
            <a:avLst/>
          </a:prstGeom>
        </p:spPr>
      </p:pic>
      <p:sp>
        <p:nvSpPr>
          <p:cNvPr id="9" name="Ellipse 8"/>
          <p:cNvSpPr/>
          <p:nvPr/>
        </p:nvSpPr>
        <p:spPr>
          <a:xfrm>
            <a:off x="2701259" y="264416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6227863" y="250200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3441301" y="3820110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6427654" y="210472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5384312" y="3962269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3512387" y="2359845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4445980" y="1891482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5697090" y="5497590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6427654" y="553626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3754079" y="2786322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5554918" y="367795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3299129" y="1384448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2843431" y="419920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6599761" y="413362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4038422" y="535543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5952998" y="145552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/>
          <p:cNvSpPr/>
          <p:nvPr/>
        </p:nvSpPr>
        <p:spPr>
          <a:xfrm>
            <a:off x="6741933" y="2558868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/>
          <p:cNvSpPr/>
          <p:nvPr/>
        </p:nvSpPr>
        <p:spPr>
          <a:xfrm>
            <a:off x="4445980" y="147050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/>
          <p:cNvSpPr/>
          <p:nvPr/>
        </p:nvSpPr>
        <p:spPr>
          <a:xfrm>
            <a:off x="2853659" y="151239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/>
          <p:cNvSpPr/>
          <p:nvPr/>
        </p:nvSpPr>
        <p:spPr>
          <a:xfrm>
            <a:off x="4237463" y="174932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6162266" y="203914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/>
          <p:cNvSpPr/>
          <p:nvPr/>
        </p:nvSpPr>
        <p:spPr>
          <a:xfrm>
            <a:off x="4502849" y="1654550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/>
          <p:cNvSpPr/>
          <p:nvPr/>
        </p:nvSpPr>
        <p:spPr>
          <a:xfrm>
            <a:off x="3499670" y="285740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/>
          <p:cNvSpPr/>
          <p:nvPr/>
        </p:nvSpPr>
        <p:spPr>
          <a:xfrm>
            <a:off x="3512387" y="270102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/>
          <p:cNvSpPr/>
          <p:nvPr/>
        </p:nvSpPr>
        <p:spPr>
          <a:xfrm>
            <a:off x="4645021" y="182590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6457589" y="3688192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3546311" y="528435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3100839" y="4687280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4645021" y="21400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6986864" y="1796709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2512447" y="283921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3682993" y="262994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/>
          <p:cNvSpPr/>
          <p:nvPr/>
        </p:nvSpPr>
        <p:spPr>
          <a:xfrm>
            <a:off x="4863769" y="3962269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/>
          <p:cNvSpPr/>
          <p:nvPr/>
        </p:nvSpPr>
        <p:spPr>
          <a:xfrm>
            <a:off x="5366105" y="2049385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7" name="Image 56" descr="Impressio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9603" y="279580"/>
            <a:ext cx="607284" cy="55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0241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000"/>
    </mc:Choice>
    <mc:Fallback>
      <p:transition xmlns:p14="http://schemas.microsoft.com/office/powerpoint/2010/main" spd="slow" advClick="0" advTm="4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296072" y="965222"/>
            <a:ext cx="8229600" cy="4525963"/>
          </a:xfrm>
          <a:ln>
            <a:noFill/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sz="4000" b="1" u="sng" dirty="0" smtClean="0">
                <a:solidFill>
                  <a:srgbClr val="800000"/>
                </a:solidFill>
              </a:rPr>
              <a:t>Fabricants d’électroniques</a:t>
            </a:r>
            <a:endParaRPr lang="fr-FR" sz="4000" b="1" u="sng" dirty="0">
              <a:solidFill>
                <a:srgbClr val="800000"/>
              </a:solidFill>
            </a:endParaRPr>
          </a:p>
          <a:p>
            <a:pPr marL="0" indent="0" algn="ctr">
              <a:buNone/>
            </a:pPr>
            <a:endParaRPr lang="fr-FR" dirty="0" smtClean="0"/>
          </a:p>
        </p:txBody>
      </p:sp>
      <p:pic>
        <p:nvPicPr>
          <p:cNvPr id="7" name="Image 6" descr="Impressio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9603" y="279580"/>
            <a:ext cx="607284" cy="55916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483383" y="3059668"/>
            <a:ext cx="779100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/>
              <a:t>Ne sont localisés que les entreprises dont la fabrication ou le montage final des </a:t>
            </a:r>
            <a:r>
              <a:rPr lang="fr-FR" sz="2400" dirty="0" smtClean="0"/>
              <a:t>électroniques a </a:t>
            </a:r>
            <a:r>
              <a:rPr lang="fr-FR" sz="2400" dirty="0"/>
              <a:t>bien lieu en </a:t>
            </a:r>
            <a:r>
              <a:rPr lang="fr-FR" sz="2400" dirty="0" smtClean="0"/>
              <a:t>France.</a:t>
            </a:r>
          </a:p>
          <a:p>
            <a:pPr algn="ctr"/>
            <a:endParaRPr lang="fr-FR" sz="2400" dirty="0" smtClean="0"/>
          </a:p>
          <a:p>
            <a:pPr algn="ctr"/>
            <a:r>
              <a:rPr lang="fr-FR" sz="2400" dirty="0" smtClean="0"/>
              <a:t>B</a:t>
            </a:r>
            <a:r>
              <a:rPr lang="fr-FR" sz="2400" dirty="0" smtClean="0"/>
              <a:t>ien entendu de nombreux éléments </a:t>
            </a:r>
            <a:br>
              <a:rPr lang="fr-FR" sz="2400" dirty="0" smtClean="0"/>
            </a:br>
            <a:r>
              <a:rPr lang="fr-FR" sz="2400" dirty="0" smtClean="0"/>
              <a:t>et composants sont importés.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3679978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7000"/>
    </mc:Choice>
    <mc:Fallback>
      <p:transition xmlns:p14="http://schemas.microsoft.com/office/powerpoint/2010/main" spd="slow" advClick="0" advTm="7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carte france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570" y="79006"/>
            <a:ext cx="6676087" cy="6778994"/>
          </a:xfrm>
          <a:prstGeom prst="rect">
            <a:avLst/>
          </a:prstGeom>
        </p:spPr>
      </p:pic>
      <p:sp>
        <p:nvSpPr>
          <p:cNvPr id="6" name="Ellipse 5"/>
          <p:cNvSpPr/>
          <p:nvPr/>
        </p:nvSpPr>
        <p:spPr>
          <a:xfrm>
            <a:off x="2816497" y="1441311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6930744" y="189698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4722346" y="182590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7001830" y="5405106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4390613" y="5262947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5632244" y="3830350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4468689" y="1451552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5632244" y="554726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5774416" y="5334026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3774536" y="437055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3916708" y="561834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6666107" y="2627498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4793432" y="5760503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4539775" y="1699488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3703450" y="2769657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/>
          <p:cNvSpPr/>
          <p:nvPr/>
        </p:nvSpPr>
        <p:spPr>
          <a:xfrm>
            <a:off x="6498502" y="580146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4468689" y="51406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/>
          <p:cNvSpPr/>
          <p:nvPr/>
        </p:nvSpPr>
        <p:spPr>
          <a:xfrm>
            <a:off x="7089384" y="5191867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/>
          <p:cNvSpPr/>
          <p:nvPr/>
        </p:nvSpPr>
        <p:spPr>
          <a:xfrm>
            <a:off x="6523935" y="1441311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/>
          <p:cNvSpPr/>
          <p:nvPr/>
        </p:nvSpPr>
        <p:spPr>
          <a:xfrm>
            <a:off x="5845502" y="444163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@</a:t>
            </a:r>
            <a:endParaRPr lang="fr-FR" dirty="0"/>
          </a:p>
        </p:txBody>
      </p:sp>
      <p:sp>
        <p:nvSpPr>
          <p:cNvPr id="35" name="Ellipse 34"/>
          <p:cNvSpPr/>
          <p:nvPr/>
        </p:nvSpPr>
        <p:spPr>
          <a:xfrm>
            <a:off x="1490313" y="2124439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/>
          <p:cNvSpPr/>
          <p:nvPr/>
        </p:nvSpPr>
        <p:spPr>
          <a:xfrm>
            <a:off x="4485157" y="542711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/>
          <p:cNvSpPr/>
          <p:nvPr/>
        </p:nvSpPr>
        <p:spPr>
          <a:xfrm>
            <a:off x="3017789" y="4583793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/>
          <p:cNvSpPr/>
          <p:nvPr/>
        </p:nvSpPr>
        <p:spPr>
          <a:xfrm>
            <a:off x="5309988" y="549819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/>
          <p:cNvSpPr/>
          <p:nvPr/>
        </p:nvSpPr>
        <p:spPr>
          <a:xfrm>
            <a:off x="4595657" y="1896983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4586179" y="1628408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2993107" y="1512390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5" name="Image 44" descr="Impressio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9603" y="279580"/>
            <a:ext cx="607284" cy="55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145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000"/>
    </mc:Choice>
    <mc:Fallback>
      <p:transition xmlns:p14="http://schemas.microsoft.com/office/powerpoint/2010/main" spd="slow" advClick="0" advTm="4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296072" y="965222"/>
            <a:ext cx="8229600" cy="4525963"/>
          </a:xfrm>
          <a:ln>
            <a:noFill/>
          </a:ln>
        </p:spPr>
        <p:txBody>
          <a:bodyPr/>
          <a:lstStyle/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sz="4000" b="1" u="sng" dirty="0" smtClean="0"/>
              <a:t>Fabricants de c</a:t>
            </a:r>
            <a:r>
              <a:rPr lang="fr-FR" sz="4000" b="1" u="sng" dirty="0" smtClean="0"/>
              <a:t>â</a:t>
            </a:r>
            <a:r>
              <a:rPr lang="fr-FR" sz="4000" b="1" u="sng" dirty="0" smtClean="0"/>
              <a:t>bles </a:t>
            </a:r>
            <a:br>
              <a:rPr lang="fr-FR" sz="4000" b="1" u="sng" dirty="0" smtClean="0"/>
            </a:br>
            <a:r>
              <a:rPr lang="fr-FR" sz="4000" b="1" u="sng" dirty="0" smtClean="0">
                <a:solidFill>
                  <a:srgbClr val="008000"/>
                </a:solidFill>
              </a:rPr>
              <a:t>&amp; accessoires </a:t>
            </a:r>
            <a:br>
              <a:rPr lang="fr-FR" sz="4000" b="1" u="sng" dirty="0" smtClean="0">
                <a:solidFill>
                  <a:srgbClr val="008000"/>
                </a:solidFill>
              </a:rPr>
            </a:br>
            <a:r>
              <a:rPr lang="fr-FR" sz="2400" b="1" dirty="0" smtClean="0">
                <a:solidFill>
                  <a:srgbClr val="008000"/>
                </a:solidFill>
              </a:rPr>
              <a:t>(meubles, casques …)</a:t>
            </a:r>
            <a:endParaRPr lang="fr-FR" sz="2400" b="1" dirty="0">
              <a:solidFill>
                <a:srgbClr val="008000"/>
              </a:solidFill>
            </a:endParaRPr>
          </a:p>
        </p:txBody>
      </p:sp>
      <p:pic>
        <p:nvPicPr>
          <p:cNvPr id="9" name="Image 8" descr="Impressio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9603" y="279580"/>
            <a:ext cx="607284" cy="55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597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xmlns:p14="http://schemas.microsoft.com/office/powerpoint/2010/main" spd="slow" advClick="0" advTm="3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arte france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788" y="79006"/>
            <a:ext cx="6676087" cy="6778994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3731885" y="1091415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3813199" y="1101656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4486145" y="1426174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4751531" y="1727156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4486145" y="1869315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4557231" y="1656076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3083385" y="2665407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2140314" y="1838435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4503364" y="2866720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5377086" y="3859546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4440769" y="1622747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4522083" y="1727155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4680445" y="1587286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4680445" y="1869315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4631081" y="1775147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/>
          <p:cNvSpPr/>
          <p:nvPr/>
        </p:nvSpPr>
        <p:spPr>
          <a:xfrm>
            <a:off x="3518627" y="3291512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5448172" y="3930625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8" name="Image 27" descr="Impressio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9603" y="279580"/>
            <a:ext cx="607284" cy="55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745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xmlns:p14="http://schemas.microsoft.com/office/powerpoint/2010/main" spd="slow" advClick="0" advTm="3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fr-FR" b="1" u="sng" dirty="0" smtClean="0"/>
          </a:p>
          <a:p>
            <a:pPr marL="0" indent="0" algn="ctr">
              <a:buNone/>
            </a:pPr>
            <a:r>
              <a:rPr lang="fr-FR" sz="4000" b="1" u="sng" dirty="0" smtClean="0"/>
              <a:t>Ensemble des fabricants</a:t>
            </a:r>
            <a:endParaRPr lang="fr-FR" sz="4000" b="1" u="sng" dirty="0"/>
          </a:p>
        </p:txBody>
      </p:sp>
      <p:pic>
        <p:nvPicPr>
          <p:cNvPr id="4" name="Image 3" descr="Impressio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9603" y="279580"/>
            <a:ext cx="607284" cy="55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9637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xmlns:p14="http://schemas.microsoft.com/office/powerpoint/2010/main" spd="slow" advClick="0" advTm="2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arte france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844" y="79006"/>
            <a:ext cx="6676087" cy="6778994"/>
          </a:xfrm>
          <a:prstGeom prst="rect">
            <a:avLst/>
          </a:prstGeom>
        </p:spPr>
      </p:pic>
      <p:pic>
        <p:nvPicPr>
          <p:cNvPr id="13" name="Image 12" descr="carte france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844" y="79006"/>
            <a:ext cx="6676087" cy="6778994"/>
          </a:xfrm>
          <a:prstGeom prst="rect">
            <a:avLst/>
          </a:prstGeom>
        </p:spPr>
      </p:pic>
      <p:sp>
        <p:nvSpPr>
          <p:cNvPr id="14" name="Ellipse 13"/>
          <p:cNvSpPr/>
          <p:nvPr/>
        </p:nvSpPr>
        <p:spPr>
          <a:xfrm>
            <a:off x="2701259" y="264416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6227863" y="250200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3441301" y="3820110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6427654" y="210472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5384312" y="3962269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3512387" y="2359845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4445980" y="1891482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5697090" y="5497590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6427654" y="553626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3754079" y="2786322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5554918" y="367795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3299129" y="1384448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/>
          <p:cNvSpPr/>
          <p:nvPr/>
        </p:nvSpPr>
        <p:spPr>
          <a:xfrm>
            <a:off x="2843431" y="419920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6599761" y="413362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27"/>
          <p:cNvSpPr/>
          <p:nvPr/>
        </p:nvSpPr>
        <p:spPr>
          <a:xfrm>
            <a:off x="4038422" y="535543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5952998" y="145552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/>
          <p:cNvSpPr/>
          <p:nvPr/>
        </p:nvSpPr>
        <p:spPr>
          <a:xfrm>
            <a:off x="6741933" y="2558868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/>
          <p:cNvSpPr/>
          <p:nvPr/>
        </p:nvSpPr>
        <p:spPr>
          <a:xfrm>
            <a:off x="4445980" y="147050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/>
          <p:cNvSpPr/>
          <p:nvPr/>
        </p:nvSpPr>
        <p:spPr>
          <a:xfrm>
            <a:off x="2853659" y="151239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/>
          <p:cNvSpPr/>
          <p:nvPr/>
        </p:nvSpPr>
        <p:spPr>
          <a:xfrm>
            <a:off x="4237463" y="174932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Ellipse 33"/>
          <p:cNvSpPr/>
          <p:nvPr/>
        </p:nvSpPr>
        <p:spPr>
          <a:xfrm>
            <a:off x="6162266" y="203914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4502849" y="1654550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/>
          <p:cNvSpPr/>
          <p:nvPr/>
        </p:nvSpPr>
        <p:spPr>
          <a:xfrm>
            <a:off x="3499670" y="285740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/>
          <p:cNvSpPr/>
          <p:nvPr/>
        </p:nvSpPr>
        <p:spPr>
          <a:xfrm>
            <a:off x="3512387" y="270102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/>
          <p:cNvSpPr/>
          <p:nvPr/>
        </p:nvSpPr>
        <p:spPr>
          <a:xfrm>
            <a:off x="4645021" y="1825904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/>
          <p:cNvSpPr/>
          <p:nvPr/>
        </p:nvSpPr>
        <p:spPr>
          <a:xfrm>
            <a:off x="6457589" y="3688192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/>
          <p:cNvSpPr/>
          <p:nvPr/>
        </p:nvSpPr>
        <p:spPr>
          <a:xfrm>
            <a:off x="3546311" y="528435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3100839" y="4687280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4645021" y="214003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6986864" y="1796709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2512447" y="2839211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3682993" y="2629947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4863769" y="3962269"/>
            <a:ext cx="142172" cy="142159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2816497" y="1441311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6930744" y="189698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4722346" y="182590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7001830" y="5405106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5632244" y="3830350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/>
          <p:cNvSpPr/>
          <p:nvPr/>
        </p:nvSpPr>
        <p:spPr>
          <a:xfrm>
            <a:off x="4468689" y="1451552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5632244" y="554726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/>
          <p:cNvSpPr/>
          <p:nvPr/>
        </p:nvSpPr>
        <p:spPr>
          <a:xfrm>
            <a:off x="5774416" y="5334026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3774536" y="437055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/>
          <p:cNvSpPr/>
          <p:nvPr/>
        </p:nvSpPr>
        <p:spPr>
          <a:xfrm>
            <a:off x="3916708" y="561834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/>
          <p:cNvSpPr/>
          <p:nvPr/>
        </p:nvSpPr>
        <p:spPr>
          <a:xfrm>
            <a:off x="6666107" y="2627498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/>
          <p:cNvSpPr/>
          <p:nvPr/>
        </p:nvSpPr>
        <p:spPr>
          <a:xfrm>
            <a:off x="4793432" y="5760503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/>
          <p:cNvSpPr/>
          <p:nvPr/>
        </p:nvSpPr>
        <p:spPr>
          <a:xfrm>
            <a:off x="4539775" y="1699488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/>
          <p:cNvSpPr/>
          <p:nvPr/>
        </p:nvSpPr>
        <p:spPr>
          <a:xfrm>
            <a:off x="3703450" y="2769657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/>
          <p:cNvSpPr/>
          <p:nvPr/>
        </p:nvSpPr>
        <p:spPr>
          <a:xfrm>
            <a:off x="6498502" y="580146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/>
          <p:cNvSpPr/>
          <p:nvPr/>
        </p:nvSpPr>
        <p:spPr>
          <a:xfrm>
            <a:off x="4468689" y="51406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/>
          <p:cNvSpPr/>
          <p:nvPr/>
        </p:nvSpPr>
        <p:spPr>
          <a:xfrm>
            <a:off x="7089384" y="5191867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6523935" y="1441311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/>
          <p:cNvSpPr/>
          <p:nvPr/>
        </p:nvSpPr>
        <p:spPr>
          <a:xfrm>
            <a:off x="5845502" y="444163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@</a:t>
            </a:r>
            <a:endParaRPr lang="fr-FR" dirty="0"/>
          </a:p>
        </p:txBody>
      </p:sp>
      <p:sp>
        <p:nvSpPr>
          <p:cNvPr id="66" name="Ellipse 65"/>
          <p:cNvSpPr/>
          <p:nvPr/>
        </p:nvSpPr>
        <p:spPr>
          <a:xfrm>
            <a:off x="1490313" y="2124439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/>
          <p:cNvSpPr/>
          <p:nvPr/>
        </p:nvSpPr>
        <p:spPr>
          <a:xfrm>
            <a:off x="4485157" y="5427115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/>
          <p:cNvSpPr/>
          <p:nvPr/>
        </p:nvSpPr>
        <p:spPr>
          <a:xfrm>
            <a:off x="3017789" y="4583793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/>
          <p:cNvSpPr/>
          <p:nvPr/>
        </p:nvSpPr>
        <p:spPr>
          <a:xfrm>
            <a:off x="5309988" y="5498194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/>
          <p:cNvSpPr/>
          <p:nvPr/>
        </p:nvSpPr>
        <p:spPr>
          <a:xfrm>
            <a:off x="4595657" y="1896983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/>
          <p:cNvSpPr/>
          <p:nvPr/>
        </p:nvSpPr>
        <p:spPr>
          <a:xfrm>
            <a:off x="4586179" y="1628408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3731885" y="1091415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3813199" y="1101656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4486145" y="1426174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>
            <a:off x="4486145" y="1869315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/>
          <p:cNvSpPr/>
          <p:nvPr/>
        </p:nvSpPr>
        <p:spPr>
          <a:xfrm>
            <a:off x="3083385" y="2665407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/>
          <p:cNvSpPr/>
          <p:nvPr/>
        </p:nvSpPr>
        <p:spPr>
          <a:xfrm>
            <a:off x="2140314" y="1838435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/>
          <p:cNvSpPr/>
          <p:nvPr/>
        </p:nvSpPr>
        <p:spPr>
          <a:xfrm>
            <a:off x="4503364" y="2866720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/>
          <p:cNvSpPr/>
          <p:nvPr/>
        </p:nvSpPr>
        <p:spPr>
          <a:xfrm>
            <a:off x="5377086" y="3859546"/>
            <a:ext cx="142172" cy="1421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/>
          <p:cNvSpPr/>
          <p:nvPr/>
        </p:nvSpPr>
        <p:spPr>
          <a:xfrm>
            <a:off x="4440769" y="1622747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/>
          <p:cNvSpPr/>
          <p:nvPr/>
        </p:nvSpPr>
        <p:spPr>
          <a:xfrm>
            <a:off x="4680445" y="1587286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/>
          <p:cNvSpPr/>
          <p:nvPr/>
        </p:nvSpPr>
        <p:spPr>
          <a:xfrm>
            <a:off x="4680445" y="1869315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/>
          <p:cNvSpPr/>
          <p:nvPr/>
        </p:nvSpPr>
        <p:spPr>
          <a:xfrm>
            <a:off x="4631081" y="1775147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/>
          <p:cNvSpPr/>
          <p:nvPr/>
        </p:nvSpPr>
        <p:spPr>
          <a:xfrm>
            <a:off x="3518627" y="3291512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/>
          <p:cNvSpPr/>
          <p:nvPr/>
        </p:nvSpPr>
        <p:spPr>
          <a:xfrm>
            <a:off x="5448172" y="3930625"/>
            <a:ext cx="142172" cy="142159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/>
          <p:cNvSpPr/>
          <p:nvPr/>
        </p:nvSpPr>
        <p:spPr>
          <a:xfrm>
            <a:off x="2993107" y="1512390"/>
            <a:ext cx="142172" cy="142159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7" name="Image 86" descr="Impressio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9603" y="279580"/>
            <a:ext cx="607284" cy="55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4324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000"/>
    </mc:Choice>
    <mc:Fallback>
      <p:transition xmlns:p14="http://schemas.microsoft.com/office/powerpoint/2010/main" spd="slow" advClick="0" advTm="4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403</Words>
  <Application>Microsoft Macintosh PowerPoint</Application>
  <PresentationFormat>Présentation à l'écran (4:3)</PresentationFormat>
  <Paragraphs>177</Paragraphs>
  <Slides>23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Michel Aublanc</dc:creator>
  <cp:lastModifiedBy>Michel Aublanc</cp:lastModifiedBy>
  <cp:revision>31</cp:revision>
  <cp:lastPrinted>2013-11-28T11:02:43Z</cp:lastPrinted>
  <dcterms:created xsi:type="dcterms:W3CDTF">2013-11-28T06:48:59Z</dcterms:created>
  <dcterms:modified xsi:type="dcterms:W3CDTF">2013-11-28T11:55:38Z</dcterms:modified>
</cp:coreProperties>
</file>