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57" r:id="rId3"/>
    <p:sldId id="258" r:id="rId4"/>
    <p:sldId id="261" r:id="rId5"/>
    <p:sldId id="260" r:id="rId6"/>
    <p:sldId id="262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554" autoAdjust="0"/>
  </p:normalViewPr>
  <p:slideViewPr>
    <p:cSldViewPr snapToGrid="0" snapToObjects="1">
      <p:cViewPr>
        <p:scale>
          <a:sx n="134" d="100"/>
          <a:sy n="134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92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4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96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71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69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35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06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2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31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10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F515A-5137-474A-A689-72569040EEC6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22DE-1DE9-314E-A4AA-26E9B49E39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57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2777" y="1306404"/>
            <a:ext cx="8606117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3500" dirty="0" smtClean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3500" dirty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3500" dirty="0" smtClean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3500" dirty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3500" dirty="0" smtClean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3500" dirty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4400" dirty="0" smtClean="0">
              <a:latin typeface="Impact"/>
              <a:cs typeface="Impact"/>
            </a:endParaRPr>
          </a:p>
          <a:p>
            <a:pPr marL="0" indent="0" algn="ctr">
              <a:buNone/>
            </a:pPr>
            <a:r>
              <a:rPr lang="fr-FR" sz="14400" b="1" dirty="0" smtClean="0">
                <a:latin typeface="+mj-lt"/>
                <a:cs typeface="Impact"/>
              </a:rPr>
              <a:t>LA CARTE DE FRANCE DE LA</a:t>
            </a:r>
            <a:br>
              <a:rPr lang="fr-FR" sz="14400" b="1" dirty="0" smtClean="0">
                <a:latin typeface="+mj-lt"/>
                <a:cs typeface="Impact"/>
              </a:rPr>
            </a:br>
            <a:r>
              <a:rPr lang="fr-FR" sz="14400" b="1" dirty="0" smtClean="0">
                <a:latin typeface="+mj-lt"/>
                <a:cs typeface="Impact"/>
              </a:rPr>
              <a:t>HAUTE FIDÉLITÉ FRANÇAISE</a:t>
            </a:r>
          </a:p>
          <a:p>
            <a:pPr marL="0" indent="0" algn="ctr">
              <a:buNone/>
            </a:pPr>
            <a:endParaRPr lang="fr-FR" sz="4400" dirty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4400" dirty="0" smtClean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4400" dirty="0">
              <a:latin typeface="Impact"/>
              <a:cs typeface="Impact"/>
            </a:endParaRPr>
          </a:p>
          <a:p>
            <a:pPr marL="0" indent="0" algn="ctr">
              <a:buNone/>
            </a:pPr>
            <a:endParaRPr lang="fr-FR" sz="13500" b="1" dirty="0" smtClean="0">
              <a:latin typeface="+mj-lt"/>
              <a:cs typeface="Impact"/>
            </a:endParaRPr>
          </a:p>
          <a:p>
            <a:pPr marL="0" indent="0" algn="ctr">
              <a:buNone/>
            </a:pPr>
            <a:endParaRPr lang="fr-FR" sz="13500" b="1" dirty="0" smtClean="0">
              <a:latin typeface="+mj-lt"/>
              <a:cs typeface="Impact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1600" dirty="0"/>
          </a:p>
          <a:p>
            <a:pPr marL="0" indent="0" algn="ctr">
              <a:buNone/>
            </a:pPr>
            <a:endParaRPr lang="fr-FR" sz="5100" dirty="0"/>
          </a:p>
          <a:p>
            <a:pPr marL="0" indent="0" algn="ctr">
              <a:buNone/>
            </a:pPr>
            <a:r>
              <a:rPr lang="fr-FR" sz="8800" dirty="0" smtClean="0"/>
              <a:t>Ne sont pas localisés les entreprises françaises qui font fait le choix de fabriquer une grande partie ou la totalité de leur production en Chine .</a:t>
            </a:r>
            <a:endParaRPr lang="fr-FR" sz="8800" dirty="0"/>
          </a:p>
        </p:txBody>
      </p:sp>
      <p:pic>
        <p:nvPicPr>
          <p:cNvPr id="5" name="Imag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788" y="3818168"/>
            <a:ext cx="1150471" cy="1150471"/>
          </a:xfrm>
          <a:prstGeom prst="rect">
            <a:avLst/>
          </a:prstGeom>
        </p:spPr>
      </p:pic>
      <p:pic>
        <p:nvPicPr>
          <p:cNvPr id="6" name="Image 5" descr="Logo V5Français 579X200 BLEUrou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21" y="369615"/>
            <a:ext cx="4680475" cy="14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8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xmlns:p14="http://schemas.microsoft.com/office/powerpoint/2010/main" spd="slow" advClick="0" advTm="7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149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La plupart des fabricants sont de très petites entreprises et des artisans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/>
              <a:t>M</a:t>
            </a:r>
            <a:r>
              <a:rPr lang="fr-FR" b="1" dirty="0" smtClean="0"/>
              <a:t>ais où se trouvent les plus connues ?</a:t>
            </a:r>
          </a:p>
          <a:p>
            <a:pPr marL="0" indent="0" algn="ctr">
              <a:buNone/>
            </a:pPr>
            <a:endParaRPr lang="fr-FR" sz="2400" dirty="0" smtClean="0"/>
          </a:p>
          <a:p>
            <a:pPr marL="0" indent="0" algn="ctr">
              <a:buNone/>
            </a:pPr>
            <a:r>
              <a:rPr lang="fr-FR" sz="2400" dirty="0" smtClean="0"/>
              <a:t>Il a fallu faire des choix, pas facile …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Cette sélection est totalement personnelle, j’ai tenté de représenter dans les cartes qui suivent les marques dont la notoriété n’est plus à démontrer et dont les produits sont bien distribués.</a:t>
            </a:r>
            <a:endParaRPr lang="fr-FR" sz="2400" dirty="0"/>
          </a:p>
        </p:txBody>
      </p:sp>
      <p:pic>
        <p:nvPicPr>
          <p:cNvPr id="4" name="Image 3" descr="Impre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1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9000"/>
    </mc:Choice>
    <mc:Fallback>
      <p:transition xmlns:p14="http://schemas.microsoft.com/office/powerpoint/2010/main" spd="slow" advClick="0" advTm="9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441301" y="382011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362868" y="2062836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9" name="Image 88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73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xmlns:p14="http://schemas.microsoft.com/office/powerpoint/2010/main" spd="slow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441301" y="382011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sp>
        <p:nvSpPr>
          <p:cNvPr id="87" name="Ellipse 86"/>
          <p:cNvSpPr/>
          <p:nvPr/>
        </p:nvSpPr>
        <p:spPr>
          <a:xfrm>
            <a:off x="5368358" y="204938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9" name="Image 88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73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441301" y="382011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sp>
        <p:nvSpPr>
          <p:cNvPr id="87" name="Ellipse 86"/>
          <p:cNvSpPr/>
          <p:nvPr/>
        </p:nvSpPr>
        <p:spPr>
          <a:xfrm>
            <a:off x="5367608" y="205335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9" name="Image 88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2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441301" y="382011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sp>
        <p:nvSpPr>
          <p:cNvPr id="88" name="Ellipse 87"/>
          <p:cNvSpPr/>
          <p:nvPr/>
        </p:nvSpPr>
        <p:spPr>
          <a:xfrm>
            <a:off x="5368357" y="205335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0" name="Image 89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2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441301" y="382011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cxnSp>
        <p:nvCxnSpPr>
          <p:cNvPr id="9" name="Connecteur droit avec flèche 8"/>
          <p:cNvCxnSpPr>
            <a:endCxn id="30" idx="5"/>
          </p:cNvCxnSpPr>
          <p:nvPr/>
        </p:nvCxnSpPr>
        <p:spPr>
          <a:xfrm flipH="1">
            <a:off x="6863284" y="2359845"/>
            <a:ext cx="747633" cy="32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423486" y="2124440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ATOHM</a:t>
            </a:r>
          </a:p>
          <a:p>
            <a:pPr algn="ctr"/>
            <a:r>
              <a:rPr lang="fr-FR" sz="1600" dirty="0" smtClean="0"/>
              <a:t>(Besançon)</a:t>
            </a:r>
            <a:endParaRPr lang="fr-FR" sz="1600" dirty="0"/>
          </a:p>
        </p:txBody>
      </p:sp>
      <p:sp>
        <p:nvSpPr>
          <p:cNvPr id="90" name="Ellipse 89"/>
          <p:cNvSpPr/>
          <p:nvPr/>
        </p:nvSpPr>
        <p:spPr>
          <a:xfrm>
            <a:off x="5368358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2" name="Image 91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59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441301" y="382011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cxnSp>
        <p:nvCxnSpPr>
          <p:cNvPr id="9" name="Connecteur droit avec flèche 8"/>
          <p:cNvCxnSpPr>
            <a:endCxn id="30" idx="5"/>
          </p:cNvCxnSpPr>
          <p:nvPr/>
        </p:nvCxnSpPr>
        <p:spPr>
          <a:xfrm flipH="1">
            <a:off x="6863284" y="2359845"/>
            <a:ext cx="747633" cy="32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423486" y="2124440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ATOHM</a:t>
            </a:r>
          </a:p>
          <a:p>
            <a:pPr algn="ctr"/>
            <a:r>
              <a:rPr lang="fr-FR" sz="1600" dirty="0" smtClean="0"/>
              <a:t>(Besançon)</a:t>
            </a:r>
            <a:endParaRPr lang="fr-FR" sz="1600" dirty="0"/>
          </a:p>
        </p:txBody>
      </p:sp>
      <p:sp>
        <p:nvSpPr>
          <p:cNvPr id="90" name="Ellipse 89"/>
          <p:cNvSpPr/>
          <p:nvPr/>
        </p:nvSpPr>
        <p:spPr>
          <a:xfrm>
            <a:off x="5368358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557170" y="1458040"/>
            <a:ext cx="2303673" cy="634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7610917" y="1248434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DAVIS </a:t>
            </a:r>
          </a:p>
          <a:p>
            <a:pPr algn="ctr"/>
            <a:r>
              <a:rPr lang="fr-FR" sz="1600" dirty="0" smtClean="0"/>
              <a:t>(Troyes)</a:t>
            </a:r>
            <a:endParaRPr lang="fr-FR" sz="1600" dirty="0"/>
          </a:p>
        </p:txBody>
      </p:sp>
      <p:sp>
        <p:nvSpPr>
          <p:cNvPr id="92" name="Ellipse 91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3" name="Image 92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0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362987" y="394468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cxnSp>
        <p:nvCxnSpPr>
          <p:cNvPr id="9" name="Connecteur droit avec flèche 8"/>
          <p:cNvCxnSpPr>
            <a:endCxn id="30" idx="5"/>
          </p:cNvCxnSpPr>
          <p:nvPr/>
        </p:nvCxnSpPr>
        <p:spPr>
          <a:xfrm flipH="1">
            <a:off x="6863284" y="2359845"/>
            <a:ext cx="747633" cy="32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423486" y="2124440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ATOHM</a:t>
            </a:r>
          </a:p>
          <a:p>
            <a:pPr algn="ctr"/>
            <a:r>
              <a:rPr lang="fr-FR" sz="1600" dirty="0" smtClean="0"/>
              <a:t>(Besançon)</a:t>
            </a:r>
            <a:endParaRPr lang="fr-FR" sz="1600" dirty="0"/>
          </a:p>
        </p:txBody>
      </p:sp>
      <p:sp>
        <p:nvSpPr>
          <p:cNvPr id="90" name="Ellipse 89"/>
          <p:cNvSpPr/>
          <p:nvPr/>
        </p:nvSpPr>
        <p:spPr>
          <a:xfrm>
            <a:off x="5368358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557170" y="1458040"/>
            <a:ext cx="2303673" cy="634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7610917" y="1248434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DAVIS </a:t>
            </a:r>
          </a:p>
          <a:p>
            <a:pPr algn="ctr"/>
            <a:r>
              <a:rPr lang="fr-FR" sz="1600" dirty="0" smtClean="0"/>
              <a:t>(Troyes)</a:t>
            </a:r>
            <a:endParaRPr lang="fr-FR" sz="16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728018" y="4001705"/>
            <a:ext cx="1571111" cy="257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537876" y="4199201"/>
            <a:ext cx="1974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Jean Marie Reynaud</a:t>
            </a:r>
          </a:p>
          <a:p>
            <a:pPr algn="ctr"/>
            <a:r>
              <a:rPr lang="fr-FR" sz="1600" dirty="0" smtClean="0"/>
              <a:t>(Charentes)</a:t>
            </a:r>
            <a:endParaRPr lang="fr-FR" sz="1600" dirty="0"/>
          </a:p>
        </p:txBody>
      </p:sp>
      <p:sp>
        <p:nvSpPr>
          <p:cNvPr id="93" name="Ellipse 92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4" name="Image 93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3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362987" y="394468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cxnSp>
        <p:nvCxnSpPr>
          <p:cNvPr id="9" name="Connecteur droit avec flèche 8"/>
          <p:cNvCxnSpPr>
            <a:endCxn id="30" idx="5"/>
          </p:cNvCxnSpPr>
          <p:nvPr/>
        </p:nvCxnSpPr>
        <p:spPr>
          <a:xfrm flipH="1">
            <a:off x="6863284" y="2359845"/>
            <a:ext cx="747633" cy="32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423486" y="2124440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ATOHM</a:t>
            </a:r>
          </a:p>
          <a:p>
            <a:pPr algn="ctr"/>
            <a:r>
              <a:rPr lang="fr-FR" sz="1600" dirty="0" smtClean="0"/>
              <a:t>(Besançon)</a:t>
            </a:r>
            <a:endParaRPr lang="fr-FR" sz="1600" dirty="0"/>
          </a:p>
        </p:txBody>
      </p:sp>
      <p:sp>
        <p:nvSpPr>
          <p:cNvPr id="90" name="Ellipse 89"/>
          <p:cNvSpPr/>
          <p:nvPr/>
        </p:nvSpPr>
        <p:spPr>
          <a:xfrm>
            <a:off x="5368358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557170" y="1458040"/>
            <a:ext cx="2303673" cy="634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7610917" y="1248434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DAVIS </a:t>
            </a:r>
          </a:p>
          <a:p>
            <a:pPr algn="ctr"/>
            <a:r>
              <a:rPr lang="fr-FR" sz="1600" dirty="0" smtClean="0"/>
              <a:t>(Troyes)</a:t>
            </a:r>
            <a:endParaRPr lang="fr-FR" sz="16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728018" y="4001705"/>
            <a:ext cx="1571111" cy="257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537876" y="4199201"/>
            <a:ext cx="1974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Jean Marie Reynaud</a:t>
            </a:r>
          </a:p>
          <a:p>
            <a:pPr algn="ctr"/>
            <a:r>
              <a:rPr lang="fr-FR" sz="1600" dirty="0" smtClean="0"/>
              <a:t>(Charentes)</a:t>
            </a:r>
            <a:endParaRPr lang="fr-FR" sz="1600" dirty="0"/>
          </a:p>
        </p:txBody>
      </p:sp>
      <p:cxnSp>
        <p:nvCxnSpPr>
          <p:cNvPr id="88" name="Connecteur droit avec flèche 87"/>
          <p:cNvCxnSpPr/>
          <p:nvPr/>
        </p:nvCxnSpPr>
        <p:spPr>
          <a:xfrm flipH="1" flipV="1">
            <a:off x="6651655" y="5648383"/>
            <a:ext cx="944808" cy="224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7596463" y="5651236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WATERFALL</a:t>
            </a:r>
          </a:p>
          <a:p>
            <a:pPr algn="ctr"/>
            <a:r>
              <a:rPr lang="fr-FR" sz="1600" dirty="0" smtClean="0"/>
              <a:t>(Var)</a:t>
            </a:r>
            <a:endParaRPr lang="fr-FR" sz="1600" dirty="0"/>
          </a:p>
        </p:txBody>
      </p:sp>
      <p:sp>
        <p:nvSpPr>
          <p:cNvPr id="95" name="Ellipse 94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6" name="Image 95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6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362987" y="394468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cxnSp>
        <p:nvCxnSpPr>
          <p:cNvPr id="9" name="Connecteur droit avec flèche 8"/>
          <p:cNvCxnSpPr>
            <a:endCxn id="30" idx="5"/>
          </p:cNvCxnSpPr>
          <p:nvPr/>
        </p:nvCxnSpPr>
        <p:spPr>
          <a:xfrm flipH="1">
            <a:off x="6863284" y="2359845"/>
            <a:ext cx="747633" cy="32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423486" y="2124440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ATOHM</a:t>
            </a:r>
          </a:p>
          <a:p>
            <a:pPr algn="ctr"/>
            <a:r>
              <a:rPr lang="fr-FR" sz="1600" dirty="0" smtClean="0"/>
              <a:t>(Besançon)</a:t>
            </a:r>
            <a:endParaRPr lang="fr-FR" sz="1600" dirty="0"/>
          </a:p>
        </p:txBody>
      </p:sp>
      <p:sp>
        <p:nvSpPr>
          <p:cNvPr id="90" name="Ellipse 89"/>
          <p:cNvSpPr/>
          <p:nvPr/>
        </p:nvSpPr>
        <p:spPr>
          <a:xfrm>
            <a:off x="5368358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557170" y="1458040"/>
            <a:ext cx="2303673" cy="634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7610917" y="1248434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DAVIS </a:t>
            </a:r>
          </a:p>
          <a:p>
            <a:pPr algn="ctr"/>
            <a:r>
              <a:rPr lang="fr-FR" sz="1600" dirty="0" smtClean="0"/>
              <a:t>(Troyes)</a:t>
            </a:r>
            <a:endParaRPr lang="fr-FR" sz="16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728018" y="4001705"/>
            <a:ext cx="1571111" cy="257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537876" y="4199201"/>
            <a:ext cx="1974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Jean Marie Reynaud</a:t>
            </a:r>
          </a:p>
          <a:p>
            <a:pPr algn="ctr"/>
            <a:r>
              <a:rPr lang="fr-FR" sz="1600" dirty="0" smtClean="0"/>
              <a:t>(Charentes)</a:t>
            </a:r>
            <a:endParaRPr lang="fr-FR" sz="1600" dirty="0"/>
          </a:p>
        </p:txBody>
      </p:sp>
      <p:cxnSp>
        <p:nvCxnSpPr>
          <p:cNvPr id="88" name="Connecteur droit avec flèche 87"/>
          <p:cNvCxnSpPr/>
          <p:nvPr/>
        </p:nvCxnSpPr>
        <p:spPr>
          <a:xfrm flipH="1" flipV="1">
            <a:off x="6651655" y="5648383"/>
            <a:ext cx="944808" cy="224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7596463" y="5651236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WATERFALL</a:t>
            </a:r>
          </a:p>
          <a:p>
            <a:pPr algn="ctr"/>
            <a:r>
              <a:rPr lang="fr-FR" sz="1600" dirty="0" smtClean="0"/>
              <a:t>(Var)</a:t>
            </a:r>
            <a:endParaRPr lang="fr-FR" sz="1600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146844" y="2435662"/>
            <a:ext cx="2294457" cy="273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141816" y="2541943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LEEDH</a:t>
            </a:r>
          </a:p>
          <a:p>
            <a:pPr algn="ctr"/>
            <a:r>
              <a:rPr lang="fr-FR" sz="1600" dirty="0" smtClean="0"/>
              <a:t>(Sarthe)</a:t>
            </a:r>
            <a:endParaRPr lang="fr-FR" sz="1600" dirty="0"/>
          </a:p>
        </p:txBody>
      </p:sp>
      <p:sp>
        <p:nvSpPr>
          <p:cNvPr id="95" name="Ellipse 94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6" name="Image 95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8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4000" b="1" u="sng" dirty="0" smtClean="0">
                <a:solidFill>
                  <a:srgbClr val="0000FF"/>
                </a:solidFill>
              </a:rPr>
              <a:t>Fabricants d’enceintes acoustiques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400" dirty="0" smtClean="0"/>
              <a:t>Ne sont localisés que les entreprises dont la fabrication ou le montage final des produits finis a bien lieu en France.</a:t>
            </a:r>
          </a:p>
          <a:p>
            <a:pPr marL="0" indent="0" algn="ctr">
              <a:buNone/>
            </a:pPr>
            <a:endParaRPr lang="fr-FR" sz="2400" dirty="0" smtClean="0"/>
          </a:p>
          <a:p>
            <a:pPr marL="0" indent="0" algn="ctr">
              <a:buNone/>
            </a:pPr>
            <a:r>
              <a:rPr lang="fr-FR" sz="2400" dirty="0" smtClean="0"/>
              <a:t>Elles sont en effet très nombreuses à faire fabriquer </a:t>
            </a:r>
            <a:br>
              <a:rPr lang="fr-FR" sz="2400" dirty="0" smtClean="0"/>
            </a:br>
            <a:r>
              <a:rPr lang="fr-FR" sz="2400" dirty="0" smtClean="0"/>
              <a:t>leurs ébénisteries en Europe ou en Asie et à réaliser l’assemblage et le montage en France.</a:t>
            </a:r>
          </a:p>
        </p:txBody>
      </p:sp>
      <p:pic>
        <p:nvPicPr>
          <p:cNvPr id="7" name="Image 6" descr="Impre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14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xmlns:p14="http://schemas.microsoft.com/office/powerpoint/2010/main" spd="slow" advClick="0" advTm="8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362987" y="394468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cxnSp>
        <p:nvCxnSpPr>
          <p:cNvPr id="9" name="Connecteur droit avec flèche 8"/>
          <p:cNvCxnSpPr>
            <a:endCxn id="30" idx="5"/>
          </p:cNvCxnSpPr>
          <p:nvPr/>
        </p:nvCxnSpPr>
        <p:spPr>
          <a:xfrm flipH="1">
            <a:off x="6863284" y="2359845"/>
            <a:ext cx="747633" cy="32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423486" y="2124440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ATOHM</a:t>
            </a:r>
          </a:p>
          <a:p>
            <a:pPr algn="ctr"/>
            <a:r>
              <a:rPr lang="fr-FR" sz="1600" dirty="0" smtClean="0"/>
              <a:t>(Besançon)</a:t>
            </a:r>
            <a:endParaRPr lang="fr-FR" sz="1600" dirty="0"/>
          </a:p>
        </p:txBody>
      </p:sp>
      <p:sp>
        <p:nvSpPr>
          <p:cNvPr id="90" name="Ellipse 89"/>
          <p:cNvSpPr/>
          <p:nvPr/>
        </p:nvSpPr>
        <p:spPr>
          <a:xfrm>
            <a:off x="5368358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557170" y="1458040"/>
            <a:ext cx="2303673" cy="634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7610917" y="1248434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DAVIS </a:t>
            </a:r>
          </a:p>
          <a:p>
            <a:pPr algn="ctr"/>
            <a:r>
              <a:rPr lang="fr-FR" sz="1600" dirty="0" smtClean="0"/>
              <a:t>(Troyes)</a:t>
            </a:r>
            <a:endParaRPr lang="fr-FR" sz="16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728018" y="4001705"/>
            <a:ext cx="1571111" cy="257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537876" y="4199201"/>
            <a:ext cx="1974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Jean Marie Reynaud</a:t>
            </a:r>
          </a:p>
          <a:p>
            <a:pPr algn="ctr"/>
            <a:r>
              <a:rPr lang="fr-FR" sz="1600" dirty="0" smtClean="0"/>
              <a:t>(Charentes)</a:t>
            </a:r>
            <a:endParaRPr lang="fr-FR" sz="1600" dirty="0"/>
          </a:p>
        </p:txBody>
      </p:sp>
      <p:cxnSp>
        <p:nvCxnSpPr>
          <p:cNvPr id="88" name="Connecteur droit avec flèche 87"/>
          <p:cNvCxnSpPr/>
          <p:nvPr/>
        </p:nvCxnSpPr>
        <p:spPr>
          <a:xfrm flipH="1" flipV="1">
            <a:off x="6651655" y="5648383"/>
            <a:ext cx="944808" cy="224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7596463" y="5651236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WATERFALL</a:t>
            </a:r>
          </a:p>
          <a:p>
            <a:pPr algn="ctr"/>
            <a:r>
              <a:rPr lang="fr-FR" sz="1600" dirty="0" smtClean="0"/>
              <a:t>(Var)</a:t>
            </a:r>
            <a:endParaRPr lang="fr-FR" sz="1600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146844" y="2435662"/>
            <a:ext cx="2294457" cy="273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141816" y="2541943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LEEDH</a:t>
            </a:r>
          </a:p>
          <a:p>
            <a:pPr algn="ctr"/>
            <a:r>
              <a:rPr lang="fr-FR" sz="1600" dirty="0" smtClean="0"/>
              <a:t>(Sarthe)</a:t>
            </a:r>
            <a:endParaRPr lang="fr-FR" sz="1600" dirty="0"/>
          </a:p>
        </p:txBody>
      </p:sp>
      <p:cxnSp>
        <p:nvCxnSpPr>
          <p:cNvPr id="96" name="Connecteur droit avec flèche 95"/>
          <p:cNvCxnSpPr/>
          <p:nvPr/>
        </p:nvCxnSpPr>
        <p:spPr>
          <a:xfrm flipH="1" flipV="1">
            <a:off x="5839262" y="5689424"/>
            <a:ext cx="6240" cy="423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5306000" y="6112849"/>
            <a:ext cx="19255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Pierre Etienne Léon</a:t>
            </a:r>
          </a:p>
          <a:p>
            <a:pPr algn="ctr"/>
            <a:r>
              <a:rPr lang="fr-FR" sz="1600" dirty="0" smtClean="0"/>
              <a:t>(Bouche du Rh</a:t>
            </a:r>
            <a:r>
              <a:rPr lang="fr-FR" sz="1600" dirty="0" smtClean="0"/>
              <a:t>ô</a:t>
            </a:r>
            <a:r>
              <a:rPr lang="fr-FR" sz="1600" dirty="0" smtClean="0"/>
              <a:t>ne)</a:t>
            </a:r>
            <a:endParaRPr lang="fr-FR" sz="1600" dirty="0"/>
          </a:p>
        </p:txBody>
      </p:sp>
      <p:sp>
        <p:nvSpPr>
          <p:cNvPr id="98" name="Ellipse 97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" name="Image 102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1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362987" y="394468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cxnSp>
        <p:nvCxnSpPr>
          <p:cNvPr id="9" name="Connecteur droit avec flèche 8"/>
          <p:cNvCxnSpPr>
            <a:endCxn id="30" idx="5"/>
          </p:cNvCxnSpPr>
          <p:nvPr/>
        </p:nvCxnSpPr>
        <p:spPr>
          <a:xfrm flipH="1">
            <a:off x="6863284" y="2359845"/>
            <a:ext cx="747633" cy="32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423486" y="2124440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ATOHM</a:t>
            </a:r>
          </a:p>
          <a:p>
            <a:pPr algn="ctr"/>
            <a:r>
              <a:rPr lang="fr-FR" sz="1600" dirty="0" smtClean="0"/>
              <a:t>(Besançon)</a:t>
            </a:r>
            <a:endParaRPr lang="fr-FR" sz="1600" dirty="0"/>
          </a:p>
        </p:txBody>
      </p:sp>
      <p:sp>
        <p:nvSpPr>
          <p:cNvPr id="90" name="Ellipse 89"/>
          <p:cNvSpPr/>
          <p:nvPr/>
        </p:nvSpPr>
        <p:spPr>
          <a:xfrm>
            <a:off x="5368358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557170" y="1458040"/>
            <a:ext cx="2303673" cy="634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7610917" y="1248434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DAVIS </a:t>
            </a:r>
          </a:p>
          <a:p>
            <a:pPr algn="ctr"/>
            <a:r>
              <a:rPr lang="fr-FR" sz="1600" dirty="0" smtClean="0"/>
              <a:t>(Troyes)</a:t>
            </a:r>
            <a:endParaRPr lang="fr-FR" sz="16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728018" y="4001705"/>
            <a:ext cx="1571111" cy="257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537876" y="4199201"/>
            <a:ext cx="1974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Jean Marie Reynaud</a:t>
            </a:r>
          </a:p>
          <a:p>
            <a:pPr algn="ctr"/>
            <a:r>
              <a:rPr lang="fr-FR" sz="1600" dirty="0" smtClean="0"/>
              <a:t>(Charentes)</a:t>
            </a:r>
            <a:endParaRPr lang="fr-FR" sz="1600" dirty="0"/>
          </a:p>
        </p:txBody>
      </p:sp>
      <p:cxnSp>
        <p:nvCxnSpPr>
          <p:cNvPr id="88" name="Connecteur droit avec flèche 87"/>
          <p:cNvCxnSpPr/>
          <p:nvPr/>
        </p:nvCxnSpPr>
        <p:spPr>
          <a:xfrm flipH="1" flipV="1">
            <a:off x="6651655" y="5648383"/>
            <a:ext cx="944808" cy="224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7596463" y="5651236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WATERFALL</a:t>
            </a:r>
          </a:p>
          <a:p>
            <a:pPr algn="ctr"/>
            <a:r>
              <a:rPr lang="fr-FR" sz="1600" dirty="0" smtClean="0"/>
              <a:t>(Var)</a:t>
            </a:r>
            <a:endParaRPr lang="fr-FR" sz="1600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146844" y="2435662"/>
            <a:ext cx="2294457" cy="273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141816" y="2541943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LEEDH</a:t>
            </a:r>
          </a:p>
          <a:p>
            <a:pPr algn="ctr"/>
            <a:r>
              <a:rPr lang="fr-FR" sz="1600" dirty="0" smtClean="0"/>
              <a:t>(Sarthe)</a:t>
            </a:r>
            <a:endParaRPr lang="fr-FR" sz="1600" dirty="0"/>
          </a:p>
        </p:txBody>
      </p:sp>
      <p:cxnSp>
        <p:nvCxnSpPr>
          <p:cNvPr id="96" name="Connecteur droit avec flèche 95"/>
          <p:cNvCxnSpPr/>
          <p:nvPr/>
        </p:nvCxnSpPr>
        <p:spPr>
          <a:xfrm flipH="1" flipV="1">
            <a:off x="5839262" y="5689424"/>
            <a:ext cx="6240" cy="423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5306000" y="6112849"/>
            <a:ext cx="19255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Pierre Etienne Léon</a:t>
            </a:r>
          </a:p>
          <a:p>
            <a:pPr algn="ctr"/>
            <a:r>
              <a:rPr lang="fr-FR" sz="1600" dirty="0" smtClean="0"/>
              <a:t>(Bouche du Rh</a:t>
            </a:r>
            <a:r>
              <a:rPr lang="fr-FR" sz="1600" dirty="0" smtClean="0"/>
              <a:t>ô</a:t>
            </a:r>
            <a:r>
              <a:rPr lang="fr-FR" sz="1600" dirty="0" smtClean="0"/>
              <a:t>ne)</a:t>
            </a:r>
            <a:endParaRPr lang="fr-FR" sz="1600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1490313" y="2792765"/>
            <a:ext cx="2170486" cy="643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414550" y="3385563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LAVARDIN</a:t>
            </a:r>
          </a:p>
          <a:p>
            <a:pPr algn="ctr"/>
            <a:r>
              <a:rPr lang="fr-FR" sz="1600" dirty="0" smtClean="0"/>
              <a:t>(Tours)</a:t>
            </a:r>
            <a:endParaRPr lang="fr-FR" sz="1600" dirty="0"/>
          </a:p>
        </p:txBody>
      </p:sp>
      <p:sp>
        <p:nvSpPr>
          <p:cNvPr id="100" name="Ellipse 99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9" name="Image 98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7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362987" y="394468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343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377086" y="393062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5581432" y="3291512"/>
            <a:ext cx="1562570" cy="68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930744" y="3080751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FOCAL</a:t>
            </a:r>
          </a:p>
          <a:p>
            <a:pPr algn="ctr"/>
            <a:r>
              <a:rPr lang="fr-FR" sz="1600" dirty="0" smtClean="0"/>
              <a:t>(St Etienne)</a:t>
            </a:r>
            <a:endParaRPr lang="fr-FR" sz="16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09358" y="995115"/>
            <a:ext cx="807139" cy="431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71985" y="797497"/>
            <a:ext cx="1495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ATOLL</a:t>
            </a:r>
            <a:br>
              <a:rPr lang="fr-FR" sz="1600" b="1" dirty="0" smtClean="0"/>
            </a:br>
            <a:r>
              <a:rPr lang="fr-FR" sz="1600" dirty="0" smtClean="0"/>
              <a:t>(Manche)</a:t>
            </a:r>
            <a:endParaRPr lang="fr-FR" sz="1600" dirty="0"/>
          </a:p>
        </p:txBody>
      </p:sp>
      <p:cxnSp>
        <p:nvCxnSpPr>
          <p:cNvPr id="10" name="Connecteur droit avec flèche 9"/>
          <p:cNvCxnSpPr>
            <a:endCxn id="81" idx="4"/>
          </p:cNvCxnSpPr>
          <p:nvPr/>
        </p:nvCxnSpPr>
        <p:spPr>
          <a:xfrm flipH="1">
            <a:off x="4751531" y="656223"/>
            <a:ext cx="1476332" cy="1073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000390" y="449777"/>
            <a:ext cx="19208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MICROMEGA</a:t>
            </a:r>
          </a:p>
          <a:p>
            <a:pPr algn="ctr"/>
            <a:r>
              <a:rPr lang="fr-FR" sz="1600" dirty="0" smtClean="0"/>
              <a:t>(Région parisienne)</a:t>
            </a:r>
            <a:endParaRPr lang="fr-FR" sz="1600" dirty="0"/>
          </a:p>
        </p:txBody>
      </p:sp>
      <p:cxnSp>
        <p:nvCxnSpPr>
          <p:cNvPr id="9" name="Connecteur droit avec flèche 8"/>
          <p:cNvCxnSpPr>
            <a:endCxn id="30" idx="5"/>
          </p:cNvCxnSpPr>
          <p:nvPr/>
        </p:nvCxnSpPr>
        <p:spPr>
          <a:xfrm flipH="1">
            <a:off x="6863284" y="2359845"/>
            <a:ext cx="747633" cy="32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423486" y="2124440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ATOHM</a:t>
            </a:r>
          </a:p>
          <a:p>
            <a:pPr algn="ctr"/>
            <a:r>
              <a:rPr lang="fr-FR" sz="1600" dirty="0" smtClean="0"/>
              <a:t>(Besançon)</a:t>
            </a:r>
            <a:endParaRPr lang="fr-FR" sz="1600" dirty="0"/>
          </a:p>
        </p:txBody>
      </p:sp>
      <p:sp>
        <p:nvSpPr>
          <p:cNvPr id="90" name="Ellipse 89"/>
          <p:cNvSpPr/>
          <p:nvPr/>
        </p:nvSpPr>
        <p:spPr>
          <a:xfrm>
            <a:off x="5368358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557170" y="1458040"/>
            <a:ext cx="2303673" cy="634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7610917" y="1248434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DAVIS </a:t>
            </a:r>
          </a:p>
          <a:p>
            <a:pPr algn="ctr"/>
            <a:r>
              <a:rPr lang="fr-FR" sz="1600" dirty="0" smtClean="0"/>
              <a:t>(Troyes)</a:t>
            </a:r>
            <a:endParaRPr lang="fr-FR" sz="16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728018" y="4001705"/>
            <a:ext cx="1571111" cy="257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537876" y="4199201"/>
            <a:ext cx="1974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Jean Marie Reynaud</a:t>
            </a:r>
          </a:p>
          <a:p>
            <a:pPr algn="ctr"/>
            <a:r>
              <a:rPr lang="fr-FR" sz="1600" dirty="0" smtClean="0"/>
              <a:t>(Charentes)</a:t>
            </a:r>
            <a:endParaRPr lang="fr-FR" sz="1600" dirty="0"/>
          </a:p>
        </p:txBody>
      </p:sp>
      <p:cxnSp>
        <p:nvCxnSpPr>
          <p:cNvPr id="88" name="Connecteur droit avec flèche 87"/>
          <p:cNvCxnSpPr/>
          <p:nvPr/>
        </p:nvCxnSpPr>
        <p:spPr>
          <a:xfrm flipH="1" flipV="1">
            <a:off x="6651655" y="5648383"/>
            <a:ext cx="944808" cy="224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7596463" y="5651236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WATERFALL</a:t>
            </a:r>
          </a:p>
          <a:p>
            <a:pPr algn="ctr"/>
            <a:r>
              <a:rPr lang="fr-FR" sz="1600" dirty="0" smtClean="0"/>
              <a:t>(Var)</a:t>
            </a:r>
            <a:endParaRPr lang="fr-FR" sz="1600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146844" y="2435662"/>
            <a:ext cx="2294457" cy="273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141816" y="2541943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LEEDH</a:t>
            </a:r>
          </a:p>
          <a:p>
            <a:pPr algn="ctr"/>
            <a:r>
              <a:rPr lang="fr-FR" sz="1600" dirty="0" smtClean="0"/>
              <a:t>(Sarthe)</a:t>
            </a:r>
            <a:endParaRPr lang="fr-FR" sz="1600" dirty="0"/>
          </a:p>
        </p:txBody>
      </p:sp>
      <p:cxnSp>
        <p:nvCxnSpPr>
          <p:cNvPr id="96" name="Connecteur droit avec flèche 95"/>
          <p:cNvCxnSpPr/>
          <p:nvPr/>
        </p:nvCxnSpPr>
        <p:spPr>
          <a:xfrm flipH="1" flipV="1">
            <a:off x="5839262" y="5689424"/>
            <a:ext cx="6240" cy="423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5306000" y="6112849"/>
            <a:ext cx="19255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Pierre Etienne Léon</a:t>
            </a:r>
          </a:p>
          <a:p>
            <a:pPr algn="ctr"/>
            <a:r>
              <a:rPr lang="fr-FR" sz="1600" dirty="0" smtClean="0"/>
              <a:t>(Bouche du Rh</a:t>
            </a:r>
            <a:r>
              <a:rPr lang="fr-FR" sz="1600" dirty="0" smtClean="0"/>
              <a:t>ô</a:t>
            </a:r>
            <a:r>
              <a:rPr lang="fr-FR" sz="1600" dirty="0" smtClean="0"/>
              <a:t>ne)</a:t>
            </a:r>
            <a:endParaRPr lang="fr-FR" sz="1600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1490313" y="2792765"/>
            <a:ext cx="2170486" cy="643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414550" y="3385563"/>
            <a:ext cx="1217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LAVARDIN</a:t>
            </a:r>
          </a:p>
          <a:p>
            <a:pPr algn="ctr"/>
            <a:r>
              <a:rPr lang="fr-FR" sz="1600" dirty="0" smtClean="0"/>
              <a:t>(Tours)</a:t>
            </a:r>
            <a:endParaRPr lang="fr-FR" sz="1600" dirty="0"/>
          </a:p>
        </p:txBody>
      </p:sp>
      <p:sp>
        <p:nvSpPr>
          <p:cNvPr id="100" name="Ellipse 99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1914578" y="185820"/>
            <a:ext cx="19490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DEVIALET (usine)</a:t>
            </a:r>
            <a:br>
              <a:rPr lang="fr-FR" sz="1600" b="1" dirty="0" smtClean="0"/>
            </a:br>
            <a:r>
              <a:rPr lang="fr-FR" sz="1600" dirty="0" smtClean="0"/>
              <a:t>(Normandie)</a:t>
            </a:r>
            <a:endParaRPr lang="fr-FR" sz="1600" dirty="0"/>
          </a:p>
        </p:txBody>
      </p:sp>
      <p:cxnSp>
        <p:nvCxnSpPr>
          <p:cNvPr id="101" name="Connecteur droit avec flèche 100"/>
          <p:cNvCxnSpPr/>
          <p:nvPr/>
        </p:nvCxnSpPr>
        <p:spPr>
          <a:xfrm>
            <a:off x="3017789" y="742165"/>
            <a:ext cx="65596" cy="7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" name="Image 101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56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xmlns:p14="http://schemas.microsoft.com/office/powerpoint/2010/main" spd="slow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pre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156" y="1947975"/>
            <a:ext cx="1800839" cy="165813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871864" y="3828258"/>
            <a:ext cx="3573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La République du Son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29 novembre 2013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8784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xmlns:p14="http://schemas.microsoft.com/office/powerpoint/2010/main" spd="slow" advClick="0" advTm="4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70" y="79006"/>
            <a:ext cx="6676087" cy="6778994"/>
          </a:xfrm>
          <a:prstGeom prst="rect">
            <a:avLst/>
          </a:prstGeom>
        </p:spPr>
      </p:pic>
      <p:pic>
        <p:nvPicPr>
          <p:cNvPr id="7" name="Image 6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3441301" y="382011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384312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366105" y="204938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7" name="Image 56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2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xmlns:p14="http://schemas.microsoft.com/office/powerpoint/2010/main" spd="slow" advClick="0" advTm="4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96072" y="965222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b="1" u="sng" dirty="0" smtClean="0">
                <a:solidFill>
                  <a:srgbClr val="800000"/>
                </a:solidFill>
              </a:rPr>
              <a:t>Fabricants d’électroniques</a:t>
            </a:r>
            <a:endParaRPr lang="fr-FR" sz="4000" b="1" u="sng" dirty="0">
              <a:solidFill>
                <a:srgbClr val="800000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</p:txBody>
      </p:sp>
      <p:pic>
        <p:nvPicPr>
          <p:cNvPr id="7" name="Image 6" descr="Impre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3383" y="3059668"/>
            <a:ext cx="77910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Ne sont localisés que les entreprises dont la fabrication ou le montage final des </a:t>
            </a:r>
            <a:r>
              <a:rPr lang="fr-FR" sz="2400" dirty="0" smtClean="0"/>
              <a:t>électroniques a </a:t>
            </a:r>
            <a:r>
              <a:rPr lang="fr-FR" sz="2400" dirty="0"/>
              <a:t>bien lieu en </a:t>
            </a:r>
            <a:r>
              <a:rPr lang="fr-FR" sz="2400" dirty="0" smtClean="0"/>
              <a:t>France.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B</a:t>
            </a:r>
            <a:r>
              <a:rPr lang="fr-FR" sz="2400" dirty="0" smtClean="0"/>
              <a:t>ien entendu de nombreux éléments </a:t>
            </a:r>
            <a:br>
              <a:rPr lang="fr-FR" sz="2400" dirty="0" smtClean="0"/>
            </a:br>
            <a:r>
              <a:rPr lang="fr-FR" sz="2400" dirty="0" smtClean="0"/>
              <a:t>et composants sont importés.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6799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xmlns:p14="http://schemas.microsoft.com/office/powerpoint/2010/main" spd="slow" advClick="0" advTm="7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70" y="79006"/>
            <a:ext cx="6676087" cy="6778994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390613" y="526294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35" name="Ellipse 34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5" name="Image 44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4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xmlns:p14="http://schemas.microsoft.com/office/powerpoint/2010/main" spd="slow" advClick="0" advTm="4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96072" y="965222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b="1" u="sng" dirty="0" smtClean="0"/>
              <a:t>Fabricants de c</a:t>
            </a:r>
            <a:r>
              <a:rPr lang="fr-FR" sz="4000" b="1" u="sng" dirty="0" smtClean="0"/>
              <a:t>â</a:t>
            </a:r>
            <a:r>
              <a:rPr lang="fr-FR" sz="4000" b="1" u="sng" dirty="0" smtClean="0"/>
              <a:t>bles </a:t>
            </a:r>
            <a:br>
              <a:rPr lang="fr-FR" sz="4000" b="1" u="sng" dirty="0" smtClean="0"/>
            </a:br>
            <a:r>
              <a:rPr lang="fr-FR" sz="4000" b="1" u="sng" dirty="0" smtClean="0">
                <a:solidFill>
                  <a:srgbClr val="008000"/>
                </a:solidFill>
              </a:rPr>
              <a:t>&amp; accessoires </a:t>
            </a:r>
            <a:br>
              <a:rPr lang="fr-FR" sz="4000" b="1" u="sng" dirty="0" smtClean="0">
                <a:solidFill>
                  <a:srgbClr val="008000"/>
                </a:solidFill>
              </a:rPr>
            </a:br>
            <a:r>
              <a:rPr lang="fr-FR" sz="2400" b="1" dirty="0" smtClean="0">
                <a:solidFill>
                  <a:srgbClr val="008000"/>
                </a:solidFill>
              </a:rPr>
              <a:t>(meubles, casques …)</a:t>
            </a:r>
            <a:endParaRPr lang="fr-FR" sz="2400" b="1" dirty="0">
              <a:solidFill>
                <a:srgbClr val="008000"/>
              </a:solidFill>
            </a:endParaRPr>
          </a:p>
        </p:txBody>
      </p:sp>
      <p:pic>
        <p:nvPicPr>
          <p:cNvPr id="9" name="Image 8" descr="Impre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9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88" y="79006"/>
            <a:ext cx="6676087" cy="6778994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751531" y="17271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557231" y="165607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522083" y="172715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44817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4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xmlns:p14="http://schemas.microsoft.com/office/powerpoint/2010/main" spd="slow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b="1" u="sng" dirty="0" smtClean="0"/>
          </a:p>
          <a:p>
            <a:pPr marL="0" indent="0" algn="ctr">
              <a:buNone/>
            </a:pPr>
            <a:r>
              <a:rPr lang="fr-FR" sz="4000" b="1" u="sng" dirty="0" smtClean="0"/>
              <a:t>Ensemble des fabricants</a:t>
            </a:r>
            <a:endParaRPr lang="fr-FR" sz="4000" b="1" u="sng" dirty="0"/>
          </a:p>
        </p:txBody>
      </p:sp>
      <p:pic>
        <p:nvPicPr>
          <p:cNvPr id="4" name="Image 3" descr="Impre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6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xmlns:p14="http://schemas.microsoft.com/office/powerpoint/2010/main" spd="slow" advClick="0" advTm="2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pic>
        <p:nvPicPr>
          <p:cNvPr id="13" name="Image 12" descr="carte franc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4" y="79006"/>
            <a:ext cx="6676087" cy="6778994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2701259" y="26441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227863" y="25020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441301" y="382011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427654" y="210472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384312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512387" y="2359845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445980" y="189148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97090" y="549759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427654" y="553626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54079" y="278632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54918" y="36779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99129" y="138444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843431" y="41992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99761" y="413362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38422" y="535543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952998" y="14555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741933" y="2558868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445980" y="147050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853659" y="151239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37463" y="174932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162266" y="203914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2849" y="165455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9670" y="285740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512387" y="270102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645021" y="1825904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57589" y="3688192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46311" y="528435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100839" y="4687280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645021" y="214003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986864" y="179670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12447" y="2839211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82993" y="2629947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4863769" y="3962269"/>
            <a:ext cx="142172" cy="142159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16497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30744" y="189698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22346" y="182590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001830" y="540510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32244" y="383035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68689" y="1451552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632244" y="55472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774416" y="5334026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774536" y="437055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916708" y="561834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666107" y="262749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793432" y="576050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539775" y="169948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3703450" y="276965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498502" y="580146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68689" y="51406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089384" y="5191867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23935" y="1441311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5502" y="444163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@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1490313" y="2124439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485157" y="5427115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017789" y="458379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309988" y="5498194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4595657" y="1896983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586179" y="1628408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731885" y="10914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813199" y="110165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86145" y="1426174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4486145" y="186931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083385" y="2665407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140314" y="1838435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4503364" y="2866720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377086" y="3859546"/>
            <a:ext cx="142172" cy="14215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440769" y="16227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680445" y="1587286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4680445" y="186931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631081" y="1775147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518627" y="3291512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48172" y="3930625"/>
            <a:ext cx="142172" cy="14215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2993107" y="1512390"/>
            <a:ext cx="142172" cy="14215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7" name="Image 86" descr="Impress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03" y="279580"/>
            <a:ext cx="607284" cy="5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32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xmlns:p14="http://schemas.microsoft.com/office/powerpoint/2010/main" spd="slow" advClick="0" advTm="4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403</Words>
  <Application>Microsoft Macintosh PowerPoint</Application>
  <PresentationFormat>Présentation à l'écran (4:3)</PresentationFormat>
  <Paragraphs>177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Aublanc</dc:creator>
  <cp:lastModifiedBy>Michel Aublanc</cp:lastModifiedBy>
  <cp:revision>31</cp:revision>
  <cp:lastPrinted>2013-11-28T11:02:43Z</cp:lastPrinted>
  <dcterms:created xsi:type="dcterms:W3CDTF">2013-11-28T06:48:59Z</dcterms:created>
  <dcterms:modified xsi:type="dcterms:W3CDTF">2013-11-28T11:55:38Z</dcterms:modified>
</cp:coreProperties>
</file>